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57" r:id="rId3"/>
    <p:sldId id="289" r:id="rId4"/>
    <p:sldId id="276" r:id="rId5"/>
    <p:sldId id="258" r:id="rId6"/>
    <p:sldId id="284" r:id="rId7"/>
    <p:sldId id="301" r:id="rId8"/>
    <p:sldId id="259" r:id="rId9"/>
    <p:sldId id="269" r:id="rId10"/>
    <p:sldId id="286" r:id="rId11"/>
    <p:sldId id="264" r:id="rId12"/>
    <p:sldId id="267" r:id="rId13"/>
    <p:sldId id="270" r:id="rId14"/>
    <p:sldId id="266" r:id="rId15"/>
    <p:sldId id="274" r:id="rId16"/>
    <p:sldId id="306" r:id="rId17"/>
    <p:sldId id="300" r:id="rId18"/>
    <p:sldId id="273" r:id="rId19"/>
    <p:sldId id="303" r:id="rId20"/>
    <p:sldId id="287" r:id="rId21"/>
    <p:sldId id="305" r:id="rId22"/>
    <p:sldId id="302" r:id="rId23"/>
    <p:sldId id="288" r:id="rId24"/>
    <p:sldId id="281" r:id="rId25"/>
    <p:sldId id="277" r:id="rId26"/>
    <p:sldId id="304" r:id="rId27"/>
    <p:sldId id="297" r:id="rId28"/>
    <p:sldId id="278" r:id="rId29"/>
    <p:sldId id="293" r:id="rId30"/>
    <p:sldId id="292" r:id="rId31"/>
    <p:sldId id="290" r:id="rId32"/>
    <p:sldId id="299" r:id="rId33"/>
    <p:sldId id="30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91"/>
    <p:restoredTop sz="50000"/>
  </p:normalViewPr>
  <p:slideViewPr>
    <p:cSldViewPr snapToGrid="0" snapToObjects="1">
      <p:cViewPr>
        <p:scale>
          <a:sx n="75" d="100"/>
          <a:sy n="75" d="100"/>
        </p:scale>
        <p:origin x="1192" y="1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C921-DD6D-4D40-835C-1E5E7FD598D8}" type="datetimeFigureOut">
              <a:rPr kumimoji="1" lang="ja-JP" altLang="en-US" smtClean="0"/>
              <a:t>2017/4/27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0DED-7AAE-D340-9277-7EAA4198CB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92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90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88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17" y="319921"/>
            <a:ext cx="10456165" cy="72971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4" y="1197980"/>
            <a:ext cx="10461356" cy="4485137"/>
          </a:xfrm>
        </p:spPr>
        <p:txBody>
          <a:bodyPr>
            <a:normAutofit/>
          </a:bodyPr>
          <a:lstStyle>
            <a:lvl1pPr marL="360000" indent="-252000">
              <a:lnSpc>
                <a:spcPct val="100000"/>
              </a:lnSpc>
              <a:defRPr sz="2800"/>
            </a:lvl1pPr>
            <a:lvl2pPr marL="612000" indent="-252000">
              <a:lnSpc>
                <a:spcPct val="100000"/>
              </a:lnSpc>
              <a:defRPr sz="2400"/>
            </a:lvl2pPr>
            <a:lvl3pPr marL="828000" indent="-288000">
              <a:lnSpc>
                <a:spcPct val="100000"/>
              </a:lnSpc>
              <a:defRPr sz="2200"/>
            </a:lvl3pPr>
            <a:lvl4pPr marL="864000">
              <a:lnSpc>
                <a:spcPct val="100000"/>
              </a:lnSpc>
              <a:defRPr sz="1800"/>
            </a:lvl4pPr>
            <a:lvl5pPr marL="1080000">
              <a:lnSpc>
                <a:spcPct val="100000"/>
              </a:lnSpc>
              <a:defRPr sz="1800"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14" y="278969"/>
            <a:ext cx="10337365" cy="729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908" y="1259972"/>
            <a:ext cx="10318772" cy="44851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908" y="1072768"/>
            <a:ext cx="103187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06900" indent="-198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charset="0"/>
        <a:buChar char="•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7200" dirty="0"/>
              <a:t>Nearest Neighbor Search </a:t>
            </a:r>
            <a:endParaRPr kumimoji="1" lang="ja-JP" altLang="en-US" sz="6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0" y="4509408"/>
            <a:ext cx="10368695" cy="1712704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2800" dirty="0" smtClean="0"/>
              <a:t>M1 Keisuke </a:t>
            </a:r>
            <a:r>
              <a:rPr kumimoji="1" lang="en-US" altLang="ja-JP" sz="2800" dirty="0" err="1" smtClean="0"/>
              <a:t>Fukuta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KD-tree</a:t>
            </a:r>
            <a:endParaRPr kumimoji="1" lang="ja-JP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054144" y="1398564"/>
            <a:ext cx="10194197" cy="4516409"/>
            <a:chOff x="1054144" y="1398564"/>
            <a:chExt cx="10194197" cy="4516409"/>
          </a:xfrm>
        </p:grpSpPr>
        <p:grpSp>
          <p:nvGrpSpPr>
            <p:cNvPr id="31" name="Group 30"/>
            <p:cNvGrpSpPr/>
            <p:nvPr/>
          </p:nvGrpSpPr>
          <p:grpSpPr>
            <a:xfrm>
              <a:off x="1054144" y="1398564"/>
              <a:ext cx="10194197" cy="4516409"/>
              <a:chOff x="1054144" y="1398564"/>
              <a:chExt cx="10194197" cy="451640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54144" y="1398564"/>
                <a:ext cx="10194197" cy="4516409"/>
                <a:chOff x="1054144" y="1398564"/>
                <a:chExt cx="10194197" cy="451640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73265" y="2368866"/>
                  <a:ext cx="4775076" cy="3195917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1054144" y="1845646"/>
                  <a:ext cx="1038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smtClean="0"/>
                    <a:t>Region</a:t>
                  </a:r>
                  <a:endParaRPr kumimoji="1" lang="ja-JP" altLang="en-US" sz="24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2267994" y="1398564"/>
                  <a:ext cx="279871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800" b="1" smtClean="0"/>
                    <a:t>2-D feature space</a:t>
                  </a:r>
                  <a:endParaRPr kumimoji="1" lang="ja-JP" altLang="en-US" sz="2800" b="1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5400970" y="2018676"/>
                  <a:ext cx="14898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 smtClean="0"/>
                    <a:t>Data point</a:t>
                  </a:r>
                  <a:endParaRPr kumimoji="1" lang="ja-JP" altLang="en-US" sz="24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087046" y="2249508"/>
                  <a:ext cx="7135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400" dirty="0" smtClean="0"/>
                    <a:t>root</a:t>
                  </a:r>
                  <a:endParaRPr kumimoji="1" lang="ja-JP" altLang="en-US" sz="24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984399" y="5453308"/>
                  <a:ext cx="6496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400" dirty="0" smtClean="0"/>
                    <a:t>leaf</a:t>
                  </a:r>
                  <a:endParaRPr kumimoji="1" lang="ja-JP" altLang="en-US" sz="2400" dirty="0"/>
                </a:p>
              </p:txBody>
            </p:sp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841" y="2711173"/>
                <a:ext cx="4527125" cy="3197884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/>
            <p:cNvCxnSpPr/>
            <p:nvPr/>
          </p:nvCxnSpPr>
          <p:spPr>
            <a:xfrm>
              <a:off x="1936377" y="2458513"/>
              <a:ext cx="788894" cy="71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5016052" y="2569987"/>
              <a:ext cx="486830" cy="3883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2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KD-tree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lang="en-US" altLang="ja-JP" b="1" dirty="0" smtClean="0"/>
              <a:t>How to build tree ??</a:t>
            </a:r>
          </a:p>
          <a:p>
            <a:pPr marL="108000" indent="0">
              <a:buNone/>
            </a:pPr>
            <a:endParaRPr lang="en-US" altLang="ja-JP" sz="2400" b="1" dirty="0" smtClean="0"/>
          </a:p>
          <a:p>
            <a:pPr marL="622350" indent="-514350">
              <a:buFont typeface="+mj-lt"/>
              <a:buAutoNum type="arabicPeriod"/>
            </a:pPr>
            <a:r>
              <a:rPr lang="en-US" altLang="ja-JP" sz="2400" dirty="0" smtClean="0"/>
              <a:t>Choose axis whose variance is the largest</a:t>
            </a:r>
          </a:p>
          <a:p>
            <a:pPr marL="622350" indent="-514350">
              <a:buFont typeface="+mj-lt"/>
              <a:buAutoNum type="arabicPeriod"/>
            </a:pPr>
            <a:r>
              <a:rPr lang="en-US" altLang="ja-JP" sz="2400" dirty="0" smtClean="0"/>
              <a:t>Split region with median</a:t>
            </a:r>
          </a:p>
          <a:p>
            <a:pPr marL="622350" indent="-514350">
              <a:buFont typeface="+mj-lt"/>
              <a:buAutoNum type="arabicPeriod"/>
            </a:pPr>
            <a:r>
              <a:rPr lang="en-US" altLang="ja-JP" sz="2400" dirty="0" smtClean="0"/>
              <a:t>Repeat 1,2 in leaf nodes</a:t>
            </a:r>
          </a:p>
          <a:p>
            <a:pPr marL="108000" indent="0">
              <a:buNone/>
            </a:pPr>
            <a:r>
              <a:rPr lang="en-US" altLang="ja-JP" sz="2400" dirty="0" smtClean="0"/>
              <a:t>( There are more smart splitting rule)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257365" y="2886635"/>
            <a:ext cx="5564717" cy="3165857"/>
            <a:chOff x="1054144" y="1398564"/>
            <a:chExt cx="10194197" cy="4510493"/>
          </a:xfrm>
        </p:grpSpPr>
        <p:grpSp>
          <p:nvGrpSpPr>
            <p:cNvPr id="43" name="Group 42"/>
            <p:cNvGrpSpPr/>
            <p:nvPr/>
          </p:nvGrpSpPr>
          <p:grpSpPr>
            <a:xfrm>
              <a:off x="1054144" y="1398564"/>
              <a:ext cx="10194197" cy="4510493"/>
              <a:chOff x="1054144" y="1398564"/>
              <a:chExt cx="10194197" cy="4510493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054144" y="1398564"/>
                <a:ext cx="10194197" cy="4166219"/>
                <a:chOff x="1054144" y="1398564"/>
                <a:chExt cx="10194197" cy="4166219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73265" y="2368866"/>
                  <a:ext cx="4775076" cy="3195917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1054144" y="1845646"/>
                  <a:ext cx="826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mtClean="0"/>
                    <a:t>Region</a:t>
                  </a:r>
                  <a:endParaRPr kumimoji="1" lang="ja-JP" altLang="en-US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267994" y="1398564"/>
                  <a:ext cx="20506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2000" b="1" smtClean="0"/>
                    <a:t>2-D feature space</a:t>
                  </a:r>
                  <a:endParaRPr kumimoji="1" lang="ja-JP" altLang="en-US" sz="2000" b="1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5400970" y="2018676"/>
                  <a:ext cx="11668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 smtClean="0"/>
                    <a:t>Data point</a:t>
                  </a:r>
                  <a:endParaRPr kumimoji="1" lang="ja-JP" altLang="en-US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9087046" y="2249508"/>
                  <a:ext cx="581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 smtClean="0"/>
                    <a:t>root</a:t>
                  </a:r>
                  <a:endParaRPr kumimoji="1" lang="ja-JP" altLang="en-US" dirty="0"/>
                </a:p>
              </p:txBody>
            </p:sp>
          </p:grp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2841" y="2711173"/>
                <a:ext cx="4527125" cy="3197884"/>
              </a:xfrm>
              <a:prstGeom prst="rect">
                <a:avLst/>
              </a:prstGeom>
            </p:spPr>
          </p:pic>
        </p:grpSp>
        <p:cxnSp>
          <p:nvCxnSpPr>
            <p:cNvPr id="44" name="Straight Arrow Connector 43"/>
            <p:cNvCxnSpPr/>
            <p:nvPr/>
          </p:nvCxnSpPr>
          <p:spPr>
            <a:xfrm>
              <a:off x="1936377" y="2458513"/>
              <a:ext cx="788894" cy="71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5016052" y="2569987"/>
              <a:ext cx="486830" cy="3883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KD-tree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lang="en-US" altLang="ja-JP" b="1" dirty="0" smtClean="0"/>
              <a:t>How to search?</a:t>
            </a:r>
            <a:endParaRPr kumimoji="1" lang="en-US" altLang="ja-JP" b="1" dirty="0"/>
          </a:p>
          <a:p>
            <a:pPr marL="622350" indent="-514350">
              <a:buFont typeface="+mj-lt"/>
              <a:buAutoNum type="arabicPeriod"/>
            </a:pPr>
            <a:r>
              <a:rPr kumimoji="1" lang="en-US" altLang="ja-JP" dirty="0" smtClean="0"/>
              <a:t>Binary Search </a:t>
            </a:r>
          </a:p>
          <a:p>
            <a:pPr lvl="1"/>
            <a:r>
              <a:rPr lang="en-US" altLang="ja-JP" dirty="0" smtClean="0"/>
              <a:t>Find the region that contains input query</a:t>
            </a:r>
            <a:br>
              <a:rPr lang="en-US" altLang="ja-JP" dirty="0" smtClean="0"/>
            </a:br>
            <a:r>
              <a:rPr lang="en-US" altLang="ja-JP" dirty="0" smtClean="0"/>
              <a:t>with binary search</a:t>
            </a:r>
            <a:endParaRPr kumimoji="1" lang="en-US" altLang="ja-JP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30" y="1188214"/>
            <a:ext cx="3365252" cy="2252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30" y="3655360"/>
            <a:ext cx="3531269" cy="2494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079" y="1137495"/>
            <a:ext cx="310785" cy="290948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20007656">
            <a:off x="8684028" y="1587459"/>
            <a:ext cx="764124" cy="2219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  <p:sp>
        <p:nvSpPr>
          <p:cNvPr id="12" name="Left Arrow 11"/>
          <p:cNvSpPr/>
          <p:nvPr/>
        </p:nvSpPr>
        <p:spPr>
          <a:xfrm rot="18671259">
            <a:off x="8050809" y="2089113"/>
            <a:ext cx="686590" cy="2175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  <p:sp>
        <p:nvSpPr>
          <p:cNvPr id="13" name="Left Arrow 12"/>
          <p:cNvSpPr/>
          <p:nvPr/>
        </p:nvSpPr>
        <p:spPr>
          <a:xfrm rot="14412750">
            <a:off x="8354732" y="2727919"/>
            <a:ext cx="686590" cy="2175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986" y="3851590"/>
            <a:ext cx="498184" cy="4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KD-tree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4" y="1197980"/>
            <a:ext cx="10461356" cy="4898020"/>
          </a:xfrm>
        </p:spPr>
        <p:txBody>
          <a:bodyPr>
            <a:normAutofit/>
          </a:bodyPr>
          <a:lstStyle/>
          <a:p>
            <a:pPr marL="108000" indent="0">
              <a:buNone/>
            </a:pPr>
            <a:r>
              <a:rPr lang="en-US" altLang="ja-JP" b="1" dirty="0" smtClean="0"/>
              <a:t>How to search?</a:t>
            </a:r>
          </a:p>
          <a:p>
            <a:pPr marL="622350" indent="-514350">
              <a:buFont typeface="+mj-lt"/>
              <a:buAutoNum type="arabicPeriod"/>
            </a:pPr>
            <a:r>
              <a:rPr lang="en-US" altLang="ja-JP" dirty="0" smtClean="0"/>
              <a:t>Binary Search</a:t>
            </a:r>
          </a:p>
          <a:p>
            <a:pPr lvl="1"/>
            <a:r>
              <a:rPr lang="en-US" altLang="ja-JP" dirty="0" smtClean="0"/>
              <a:t>Find the region that contains input query</a:t>
            </a:r>
            <a:br>
              <a:rPr lang="en-US" altLang="ja-JP" dirty="0" smtClean="0"/>
            </a:br>
            <a:r>
              <a:rPr lang="en-US" altLang="ja-JP" dirty="0" smtClean="0"/>
              <a:t>with binary search</a:t>
            </a:r>
          </a:p>
          <a:p>
            <a:pPr marL="622350" indent="-514350">
              <a:buFont typeface="+mj-lt"/>
              <a:buAutoNum type="arabicPeriod"/>
            </a:pPr>
            <a:r>
              <a:rPr kumimoji="1" lang="en-US" altLang="ja-JP" dirty="0" smtClean="0"/>
              <a:t>Back track</a:t>
            </a:r>
          </a:p>
          <a:p>
            <a:pPr lvl="1"/>
            <a:r>
              <a:rPr kumimoji="1" lang="en-US" altLang="ja-JP" dirty="0" smtClean="0"/>
              <a:t>Find temporal solution within the region</a:t>
            </a:r>
          </a:p>
          <a:p>
            <a:pPr lvl="1"/>
            <a:r>
              <a:rPr lang="en-US" altLang="ja-JP" dirty="0" smtClean="0"/>
              <a:t>Find the region within r, and compare with</a:t>
            </a:r>
            <a:br>
              <a:rPr lang="en-US" altLang="ja-JP" dirty="0" smtClean="0"/>
            </a:br>
            <a:r>
              <a:rPr lang="en-US" altLang="ja-JP" dirty="0" smtClean="0"/>
              <a:t>temporal solution</a:t>
            </a:r>
          </a:p>
          <a:p>
            <a:pPr lvl="1"/>
            <a:r>
              <a:rPr kumimoji="1" lang="en-US" altLang="ja-JP" dirty="0" smtClean="0"/>
              <a:t>Traverse every region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00" y="1588413"/>
            <a:ext cx="3951323" cy="3912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26823" y="3416157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ja-JP" altLang="en-US" sz="24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823" y="3416157"/>
                <a:ext cx="41870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KD-tree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𝑂</m:t>
                    </m:r>
                    <m:r>
                      <a:rPr lang="en-US" altLang="ja-JP" b="0" i="1" smtClean="0">
                        <a:latin typeface="Cambria Math" charset="0"/>
                      </a:rPr>
                      <m:t>(</m:t>
                    </m:r>
                    <m:r>
                      <a:rPr lang="en-US" altLang="ja-JP" b="0" i="1" smtClean="0">
                        <a:latin typeface="Cambria Math" charset="0"/>
                      </a:rPr>
                      <m:t>𝐷</m:t>
                    </m:r>
                    <m:func>
                      <m:func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altLang="ja-JP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ja-JP" dirty="0" smtClean="0"/>
                  <a:t> (for binary search)</a:t>
                </a:r>
              </a:p>
              <a:p>
                <a:pPr marL="108000" indent="0">
                  <a:buNone/>
                </a:pPr>
                <a:endParaRPr lang="en-US" altLang="ja-JP" dirty="0" smtClean="0"/>
              </a:p>
              <a:p>
                <a:r>
                  <a:rPr lang="en-US" altLang="ja-JP" dirty="0" smtClean="0"/>
                  <a:t>In some case, almost same as linear search</a:t>
                </a:r>
                <a:br>
                  <a:rPr lang="en-US" altLang="ja-JP" dirty="0" smtClean="0"/>
                </a:br>
                <a:r>
                  <a:rPr lang="en-US" altLang="ja-JP" dirty="0" smtClean="0"/>
                  <a:t>(curses of dimensionality)</a:t>
                </a:r>
              </a:p>
              <a:p>
                <a:pPr lvl="1"/>
                <a:r>
                  <a:rPr lang="en-US" altLang="ja-JP" dirty="0" smtClean="0"/>
                  <a:t>Worst case -&gt; 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𝑂</m:t>
                    </m:r>
                    <m:r>
                      <a:rPr lang="en-US" altLang="ja-JP" i="1">
                        <a:latin typeface="Cambria Math" charset="0"/>
                      </a:rPr>
                      <m:t>(</m:t>
                    </m:r>
                    <m:r>
                      <a:rPr lang="en-US" altLang="ja-JP" i="1">
                        <a:latin typeface="Cambria Math" charset="0"/>
                      </a:rPr>
                      <m:t>𝐷</m:t>
                    </m:r>
                    <m:r>
                      <a:rPr lang="en-US" altLang="ja-JP" i="1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altLang="ja-JP" i="1">
                            <a:latin typeface="Cambria Math" charset="0"/>
                          </a:rPr>
                          <m:t>1 − </m:t>
                        </m:r>
                        <m:f>
                          <m:f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i="1">
                                <a:latin typeface="Cambria Math" charset="0"/>
                              </a:rPr>
                              <m:t>𝐷</m:t>
                            </m:r>
                          </m:den>
                        </m:f>
                      </m:sup>
                    </m:sSup>
                    <m:r>
                      <a:rPr lang="en-US" altLang="ja-JP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:endParaRPr lang="en-US" altLang="ja-JP" dirty="0" smtClean="0"/>
              </a:p>
              <a:p>
                <a:pPr lvl="1"/>
                <a:r>
                  <a:rPr lang="en-US" altLang="ja-JP" dirty="0" smtClean="0"/>
                  <a:t>N </a:t>
                </a:r>
                <a:r>
                  <a:rPr lang="en-US" altLang="ja-JP" dirty="0"/>
                  <a:t>&gt;&gt;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 smtClean="0"/>
                  <a:t>is required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94" y="1935327"/>
            <a:ext cx="3896136" cy="38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Kd</a:t>
            </a:r>
            <a:r>
              <a:rPr kumimoji="1" lang="en-US" altLang="ja-JP" dirty="0" smtClean="0"/>
              <a:t>-tree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3" y="1197980"/>
                <a:ext cx="11386087" cy="4485137"/>
              </a:xfrm>
            </p:spPr>
            <p:txBody>
              <a:bodyPr/>
              <a:lstStyle/>
              <a:p>
                <a:pPr marL="108000" indent="0">
                  <a:buNone/>
                </a:pPr>
                <a:r>
                  <a:rPr kumimoji="1" lang="en-US" altLang="ja-JP" b="1" dirty="0" smtClean="0"/>
                  <a:t>Approximate </a:t>
                </a:r>
                <a:r>
                  <a:rPr kumimoji="1" lang="en-US" altLang="ja-JP" b="1" dirty="0" err="1" smtClean="0"/>
                  <a:t>kd</a:t>
                </a:r>
                <a:r>
                  <a:rPr kumimoji="1" lang="en-US" altLang="ja-JP" b="1" dirty="0" smtClean="0"/>
                  <a:t>-tree</a:t>
                </a:r>
                <a:endParaRPr lang="en-US" altLang="ja-JP" dirty="0"/>
              </a:p>
              <a:p>
                <a:r>
                  <a:rPr kumimoji="1" lang="en-US" altLang="ja-JP" b="0" dirty="0" smtClean="0"/>
                  <a:t>Introduce approximate parameter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kumimoji="1" lang="en-US" altLang="ja-JP" dirty="0" smtClean="0"/>
                  <a:t> </a:t>
                </a:r>
                <a:endParaRPr lang="en-US" altLang="ja-JP" dirty="0" smtClean="0"/>
              </a:p>
              <a:p>
                <a:pPr lvl="1"/>
                <a:r>
                  <a:rPr kumimoji="1" lang="en-US" altLang="ja-JP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𝜖</m:t>
                    </m:r>
                    <m:r>
                      <a:rPr lang="en-US" altLang="ja-JP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en-US" altLang="ja-JP" dirty="0" smtClean="0"/>
                  <a:t>  -&gt;  equivalent to exact neighbor</a:t>
                </a: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 smtClean="0"/>
                  <a:t>: the true nearest)</a:t>
                </a:r>
              </a:p>
              <a:p>
                <a:endParaRPr lang="en-US" altLang="ja-JP" dirty="0"/>
              </a:p>
              <a:p>
                <a:pPr marL="108000" indent="0">
                  <a:buNone/>
                </a:pPr>
                <a:r>
                  <a:rPr lang="en-US" altLang="ja-JP" b="1" dirty="0" smtClean="0"/>
                  <a:t>Randomized </a:t>
                </a:r>
                <a:r>
                  <a:rPr lang="en-US" altLang="ja-JP" b="1" dirty="0" err="1"/>
                  <a:t>kd</a:t>
                </a:r>
                <a:r>
                  <a:rPr lang="en-US" altLang="ja-JP" b="1" dirty="0"/>
                  <a:t>-tree</a:t>
                </a:r>
                <a:endParaRPr lang="en-US" altLang="ja-JP" dirty="0"/>
              </a:p>
              <a:p>
                <a:r>
                  <a:rPr lang="en-US" altLang="ja-JP" dirty="0" smtClean="0"/>
                  <a:t>Make m different trees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3" y="1197980"/>
                <a:ext cx="11386087" cy="4485137"/>
              </a:xfrm>
              <a:blipFill rotWithShape="0">
                <a:blip r:embed="rId3"/>
                <a:stretch>
                  <a:fillRect l="-910" t="-1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5000000">
            <a:off x="10767559" y="2188879"/>
            <a:ext cx="196093" cy="15442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71041" y="2855567"/>
                <a:ext cx="406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041" y="2855567"/>
                <a:ext cx="406201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500" y="1588413"/>
            <a:ext cx="3951323" cy="3912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36756" y="3879806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𝒓</m:t>
                      </m:r>
                    </m:oMath>
                  </m:oMathPara>
                </a14:m>
                <a:endParaRPr kumimoji="1" lang="ja-JP" altLang="en-US" sz="2400" b="1" i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756" y="3879806"/>
                <a:ext cx="418704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nut 15"/>
          <p:cNvSpPr/>
          <p:nvPr/>
        </p:nvSpPr>
        <p:spPr>
          <a:xfrm>
            <a:off x="8281637" y="2357785"/>
            <a:ext cx="1528942" cy="1528945"/>
          </a:xfrm>
          <a:prstGeom prst="donut">
            <a:avLst>
              <a:gd name="adj" fmla="val 137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6" idx="7"/>
          </p:cNvCxnSpPr>
          <p:nvPr/>
        </p:nvCxnSpPr>
        <p:spPr>
          <a:xfrm flipV="1">
            <a:off x="9046108" y="2581694"/>
            <a:ext cx="540563" cy="50470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50800" sx="1000" sy="1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24110" y="1663791"/>
                <a:ext cx="956287" cy="736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ja-JP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num>
                        <m:den>
                          <m:r>
                            <a:rPr lang="en-US" altLang="ja-JP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  <m:r>
                            <a:rPr lang="en-US" altLang="ja-JP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ja-JP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𝝐</m:t>
                          </m:r>
                        </m:den>
                      </m:f>
                    </m:oMath>
                  </m:oMathPara>
                </a14:m>
                <a:endParaRPr kumimoji="1" lang="ja-JP" altLang="en-US" sz="2400" b="1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110" y="1663791"/>
                <a:ext cx="956287" cy="7364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KD-tree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Pros</a:t>
            </a:r>
          </a:p>
          <a:p>
            <a:pPr lvl="1"/>
            <a:r>
              <a:rPr lang="en-US" altLang="ja-JP" dirty="0" smtClean="0"/>
              <a:t>Good accuracy</a:t>
            </a:r>
          </a:p>
          <a:p>
            <a:pPr lvl="1"/>
            <a:r>
              <a:rPr kumimoji="1" lang="en-US" altLang="ja-JP" dirty="0" smtClean="0"/>
              <a:t>High speed</a:t>
            </a:r>
          </a:p>
          <a:p>
            <a:pPr lvl="1"/>
            <a:endParaRPr lang="en-US" altLang="ja-JP" dirty="0"/>
          </a:p>
          <a:p>
            <a:r>
              <a:rPr kumimoji="1" lang="en-US" altLang="ja-JP" dirty="0" smtClean="0"/>
              <a:t>Cons</a:t>
            </a:r>
          </a:p>
          <a:p>
            <a:pPr lvl="1"/>
            <a:r>
              <a:rPr lang="en-US" altLang="ja-JP" dirty="0" smtClean="0"/>
              <a:t>Very slow in high </a:t>
            </a:r>
            <a:r>
              <a:rPr lang="en-US" altLang="ja-JP" dirty="0"/>
              <a:t>dimension 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07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Approximate Nearest Neighbor Search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5962" y="1608927"/>
            <a:ext cx="3026789" cy="4379498"/>
            <a:chOff x="792176" y="1286487"/>
            <a:chExt cx="4084624" cy="4162264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3531442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Approximate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Randomized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err="1" smtClean="0"/>
                <a:t>Hierarchial</a:t>
              </a:r>
              <a:r>
                <a:rPr lang="en-US" altLang="ja-JP" sz="2400" dirty="0" smtClean="0"/>
                <a:t> k-means</a:t>
              </a:r>
            </a:p>
            <a:p>
              <a:r>
                <a:rPr lang="en-US" altLang="ja-JP" sz="2400" dirty="0" smtClean="0"/>
                <a:t>FLANN (RKD &amp; HKM)</a:t>
              </a:r>
            </a:p>
            <a:p>
              <a:endParaRPr lang="en-US" altLang="ja-JP" sz="2400" dirty="0"/>
            </a:p>
            <a:p>
              <a:pPr marL="108000" indent="0">
                <a:buNone/>
              </a:pPr>
              <a:endParaRPr lang="en-US" altLang="ja-JP" sz="2400" dirty="0" smtClean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Tree-based</a:t>
              </a:r>
              <a:endParaRPr kumimoji="1" lang="ja-JP" altLang="en-US" sz="2800" b="1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7566" y="1608927"/>
            <a:ext cx="3220714" cy="4379498"/>
            <a:chOff x="792176" y="1286487"/>
            <a:chExt cx="4084625" cy="359966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7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smtClean="0"/>
                <a:t>Locality sensitive hash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(LSH)</a:t>
              </a:r>
            </a:p>
            <a:p>
              <a:pPr marL="360000" lvl="1">
                <a:spcBef>
                  <a:spcPts val="1200"/>
                </a:spcBef>
                <a:spcAft>
                  <a:spcPts val="200"/>
                </a:spcAft>
                <a:buSzPct val="100000"/>
                <a:buFont typeface="Arial" charset="0"/>
                <a:buChar char="•"/>
              </a:pPr>
              <a:r>
                <a:rPr lang="en-US" altLang="ja-JP" dirty="0"/>
                <a:t>Spectral </a:t>
              </a:r>
              <a:r>
                <a:rPr lang="en-US" altLang="ja-JP" dirty="0" smtClean="0"/>
                <a:t>Hashing (SH)</a:t>
              </a:r>
              <a:endParaRPr lang="en-US" altLang="ja-JP" dirty="0"/>
            </a:p>
            <a:p>
              <a:endParaRPr lang="en-US" altLang="ja-JP" sz="2400" dirty="0" smtClean="0"/>
            </a:p>
            <a:p>
              <a:endParaRPr lang="en-US" altLang="ja-JP" sz="2400" dirty="0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rgbClr val="FF0000"/>
                  </a:solidFill>
                </a:rPr>
                <a:t>Hash-based</a:t>
              </a:r>
              <a:endParaRPr kumimoji="1" lang="ja-JP" altLang="en-US" sz="28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29989" y="1608927"/>
            <a:ext cx="3026789" cy="4379498"/>
            <a:chOff x="792176" y="1286487"/>
            <a:chExt cx="4084624" cy="3599667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/>
                <a:t>LVQ </a:t>
              </a:r>
              <a:endParaRPr lang="en-US" altLang="ja-JP" sz="2400" dirty="0" smtClean="0"/>
            </a:p>
            <a:p>
              <a:r>
                <a:rPr lang="en-US" altLang="ja-JP" sz="2400" dirty="0" smtClean="0"/>
                <a:t>Product Quantization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(PQ)</a:t>
              </a:r>
            </a:p>
            <a:p>
              <a:r>
                <a:rPr lang="en-US" altLang="ja-JP" sz="2400" dirty="0" smtClean="0"/>
                <a:t>IDFADC</a:t>
              </a:r>
            </a:p>
            <a:p>
              <a:r>
                <a:rPr lang="en-US" altLang="ja-JP" sz="2400" dirty="0" smtClean="0"/>
                <a:t>LOPQ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Quantization</a:t>
              </a:r>
              <a:endParaRPr kumimoji="1" lang="ja-JP" altLang="en-US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228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Locality Sensitive Hash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4" y="1197980"/>
                <a:ext cx="10461356" cy="493387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b="0" dirty="0" smtClean="0">
                    <a:latin typeface="+mn-ea"/>
                  </a:rPr>
                  <a:t>Hash</a:t>
                </a:r>
              </a:p>
              <a:p>
                <a:pPr lvl="1"/>
                <a:r>
                  <a:rPr lang="en-US" altLang="ja-JP" dirty="0" smtClean="0">
                    <a:latin typeface="+mn-ea"/>
                  </a:rPr>
                  <a:t>Hash function h(x)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altLang="ja-JP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i="1" dirty="0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ja-JP" dirty="0" smtClean="0">
                  <a:latin typeface="+mn-ea"/>
                </a:endParaRPr>
              </a:p>
              <a:p>
                <a:pPr lvl="1"/>
                <a:r>
                  <a:rPr lang="en-US" altLang="ja-JP" dirty="0" smtClean="0">
                    <a:latin typeface="+mn-ea"/>
                  </a:rPr>
                  <a:t>Ex. </a:t>
                </a:r>
                <a:r>
                  <a:rPr lang="en-US" altLang="ja-JP" dirty="0" err="1" smtClean="0">
                    <a:latin typeface="+mn-ea"/>
                  </a:rPr>
                  <a:t>Str</a:t>
                </a:r>
                <a:r>
                  <a:rPr lang="en-US" altLang="ja-JP" dirty="0" smtClean="0">
                    <a:latin typeface="+mn-ea"/>
                  </a:rPr>
                  <a:t> -&gt; </a:t>
                </a:r>
                <a:r>
                  <a:rPr lang="en-US" altLang="ja-JP" dirty="0" err="1" smtClean="0">
                    <a:latin typeface="+mn-ea"/>
                  </a:rPr>
                  <a:t>int</a:t>
                </a:r>
                <a:endParaRPr kumimoji="1" lang="en-US" altLang="ja-JP" b="0" dirty="0" smtClean="0">
                  <a:latin typeface="+mn-ea"/>
                </a:endParaRPr>
              </a:p>
              <a:p>
                <a:endParaRPr kumimoji="1" lang="en-US" altLang="ja-JP" b="0" dirty="0" smtClean="0">
                  <a:latin typeface="+mn-ea"/>
                </a:endParaRPr>
              </a:p>
              <a:p>
                <a:r>
                  <a:rPr kumimoji="1" lang="en-US" altLang="ja-JP" b="0" dirty="0" smtClean="0">
                    <a:latin typeface="+mn-ea"/>
                  </a:rPr>
                  <a:t>Locality Sensitive </a:t>
                </a:r>
              </a:p>
              <a:p>
                <a:pPr marL="1080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b="0" dirty="0" smtClean="0">
                  <a:ea typeface="Cambria Math" charset="0"/>
                  <a:cs typeface="Cambria Math" charset="0"/>
                </a:endParaRPr>
              </a:p>
              <a:p>
                <a:pPr marL="108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ja-JP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ja-JP" i="1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ja-JP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func>
                        <m:funcPr>
                          <m:ctrlPr>
                            <a:rPr lang="en-US" altLang="ja-JP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ja-JP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ja-JP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4" y="1197980"/>
                <a:ext cx="10461356" cy="4933879"/>
              </a:xfrm>
              <a:blipFill rotWithShape="0">
                <a:blip r:embed="rId2"/>
                <a:stretch>
                  <a:fillRect l="-874" t="-1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03" y="1749983"/>
            <a:ext cx="1673208" cy="1710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351" y="1749983"/>
            <a:ext cx="1656378" cy="1710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667" y="1780970"/>
            <a:ext cx="3539666" cy="16794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78457" y="3929890"/>
            <a:ext cx="1617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smtClean="0"/>
              <a:t>Collision</a:t>
            </a:r>
            <a:endParaRPr kumimoji="1" lang="ja-JP" alt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610165" y="3460374"/>
            <a:ext cx="645186" cy="55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255351" y="2814043"/>
            <a:ext cx="1195285" cy="119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Locality Sensitive Hash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8000" indent="0">
                  <a:buNone/>
                </a:pPr>
                <a:r>
                  <a:rPr kumimoji="1" lang="en-US" altLang="ja-JP" dirty="0" smtClean="0"/>
                  <a:t>Hash function h(x) depends on distance metrics</a:t>
                </a:r>
                <a:endParaRPr lang="en-US" altLang="ja-JP" dirty="0" smtClean="0"/>
              </a:p>
              <a:p>
                <a:r>
                  <a:rPr lang="en-US" altLang="ja-JP" dirty="0" smtClean="0"/>
                  <a:t>Hamming distance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distance</a:t>
                </a:r>
              </a:p>
              <a:p>
                <a:r>
                  <a:rPr kumimoji="1" lang="en-US" altLang="ja-JP" dirty="0" err="1" smtClean="0"/>
                  <a:t>Jaccard</a:t>
                </a:r>
                <a:r>
                  <a:rPr kumimoji="1" lang="en-US" altLang="ja-JP" dirty="0" smtClean="0"/>
                  <a:t> index</a:t>
                </a:r>
              </a:p>
              <a:p>
                <a:r>
                  <a:rPr lang="en-US" altLang="ja-JP" dirty="0" smtClean="0"/>
                  <a:t>Cosine similarity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91" t="-1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2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Nearest Neighbor Search 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682" y="2511987"/>
            <a:ext cx="4631614" cy="3110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77" y="1444638"/>
            <a:ext cx="1777393" cy="995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747" y="1823366"/>
            <a:ext cx="1682599" cy="1048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37" y="4114859"/>
            <a:ext cx="1783317" cy="98941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369250" y="2439979"/>
            <a:ext cx="216023" cy="93610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82082" y="2958990"/>
            <a:ext cx="1368152" cy="33923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73970" y="4627080"/>
            <a:ext cx="1656185" cy="26117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490" y="3631061"/>
            <a:ext cx="1687931" cy="126431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3147421" y="4155397"/>
            <a:ext cx="2411888" cy="1078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105818" y="3592107"/>
            <a:ext cx="1132685" cy="95050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 smtClean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196" y="2471798"/>
            <a:ext cx="2949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smtClean="0"/>
              <a:t>Find the nearest samples in dataset 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Locality </a:t>
            </a:r>
            <a:r>
              <a:rPr lang="en-US" altLang="ja-JP" dirty="0"/>
              <a:t>Sensitive Hash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8000" indent="0">
                  <a:buNone/>
                </a:pPr>
                <a:r>
                  <a:rPr lang="en-US" altLang="ja-JP" dirty="0" smtClean="0"/>
                  <a:t>Example :  Hamming Distance	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fi-FI" altLang="ja-JP" sz="2600" i="1" dirty="0">
                        <a:latin typeface="Cambria Math" charset="0"/>
                      </a:rPr>
                      <m:t>𝑞</m:t>
                    </m:r>
                    <m:r>
                      <a:rPr lang="fi-FI" altLang="ja-JP" sz="2600" i="1" dirty="0">
                        <a:latin typeface="Cambria Math" charset="0"/>
                      </a:rPr>
                      <m:t> = 10101 ,   </m:t>
                    </m:r>
                    <m:r>
                      <a:rPr lang="is-IS" altLang="ja-JP" sz="2600" i="1" dirty="0">
                        <a:latin typeface="Cambria Math" charset="0"/>
                      </a:rPr>
                      <m:t>𝑝</m:t>
                    </m:r>
                    <m:r>
                      <a:rPr lang="is-IS" altLang="ja-JP" sz="2600" i="1" dirty="0">
                        <a:latin typeface="Cambria Math" charset="0"/>
                      </a:rPr>
                      <m:t>1 = 10001,   </m:t>
                    </m:r>
                    <m:r>
                      <a:rPr lang="cs-CZ" altLang="ja-JP" sz="2600" i="1" dirty="0">
                        <a:latin typeface="Cambria Math" charset="0"/>
                      </a:rPr>
                      <m:t>𝑝</m:t>
                    </m:r>
                    <m:r>
                      <a:rPr lang="cs-CZ" altLang="ja-JP" sz="2600" i="1" dirty="0">
                        <a:latin typeface="Cambria Math" charset="0"/>
                      </a:rPr>
                      <m:t>2 = 00111</m:t>
                    </m:r>
                  </m:oMath>
                </a14:m>
                <a:endParaRPr lang="en-US" altLang="ja-JP" sz="2600" dirty="0">
                  <a:latin typeface="+mn-ea"/>
                </a:endParaRPr>
              </a:p>
              <a:p>
                <a:pPr marL="360000" lvl="1" indent="0">
                  <a:lnSpc>
                    <a:spcPct val="110000"/>
                  </a:lnSpc>
                  <a:buNone/>
                </a:pPr>
                <a:r>
                  <a:rPr lang="en-US" altLang="ja-JP" sz="2600" dirty="0" smtClean="0">
                    <a:latin typeface="+mn-ea"/>
                  </a:rPr>
                  <a:t>-&gt; Hamming </a:t>
                </a:r>
                <a:r>
                  <a:rPr lang="en-US" altLang="ja-JP" sz="2600" dirty="0">
                    <a:latin typeface="+mn-ea"/>
                  </a:rPr>
                  <a:t>distance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600" b="0" i="0" dirty="0" smtClean="0">
                        <a:latin typeface="Cambria Math" charset="0"/>
                      </a:rPr>
                      <m:t>d</m:t>
                    </m:r>
                    <m:r>
                      <a:rPr lang="en-US" altLang="ja-JP" sz="2600" i="1" dirty="0">
                        <a:latin typeface="Cambria Math" charset="0"/>
                      </a:rPr>
                      <m:t>(</m:t>
                    </m:r>
                    <m:r>
                      <a:rPr lang="en-US" altLang="ja-JP" sz="2600" i="1" dirty="0">
                        <a:latin typeface="Cambria Math" charset="0"/>
                      </a:rPr>
                      <m:t>𝑝</m:t>
                    </m:r>
                    <m:r>
                      <a:rPr lang="en-US" altLang="ja-JP" sz="26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ja-JP" sz="2600" i="1" dirty="0">
                        <a:latin typeface="Cambria Math" charset="0"/>
                      </a:rPr>
                      <m:t>; </m:t>
                    </m:r>
                    <m:r>
                      <a:rPr lang="en-US" altLang="ja-JP" sz="2600" i="1" dirty="0">
                        <a:latin typeface="Cambria Math" charset="0"/>
                      </a:rPr>
                      <m:t>𝑞</m:t>
                    </m:r>
                    <m:r>
                      <a:rPr lang="en-US" altLang="ja-JP" sz="2600" i="1" dirty="0">
                        <a:latin typeface="Cambria Math" charset="0"/>
                      </a:rPr>
                      <m:t>) = 1,   </m:t>
                    </m:r>
                    <m:r>
                      <a:rPr lang="en-US" altLang="ja-JP" sz="2600" b="0" i="1" dirty="0" smtClean="0">
                        <a:latin typeface="Cambria Math" charset="0"/>
                      </a:rPr>
                      <m:t>𝑑</m:t>
                    </m:r>
                    <m:r>
                      <a:rPr lang="en-US" altLang="ja-JP" sz="2600" i="1" dirty="0">
                        <a:latin typeface="Cambria Math" charset="0"/>
                      </a:rPr>
                      <m:t>(</m:t>
                    </m:r>
                    <m:r>
                      <a:rPr lang="en-US" altLang="ja-JP" sz="2600" i="1" dirty="0">
                        <a:latin typeface="Cambria Math" charset="0"/>
                      </a:rPr>
                      <m:t>𝑝</m:t>
                    </m:r>
                    <m:r>
                      <a:rPr lang="en-US" altLang="ja-JP" sz="26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ja-JP" sz="2600" i="1" dirty="0">
                        <a:latin typeface="Cambria Math" charset="0"/>
                      </a:rPr>
                      <m:t>; </m:t>
                    </m:r>
                    <m:r>
                      <a:rPr lang="en-US" altLang="ja-JP" sz="2600" i="1" dirty="0">
                        <a:latin typeface="Cambria Math" charset="0"/>
                      </a:rPr>
                      <m:t>𝑞</m:t>
                    </m:r>
                    <m:r>
                      <a:rPr lang="en-US" altLang="ja-JP" sz="2600" i="1" dirty="0">
                        <a:latin typeface="Cambria Math" charset="0"/>
                      </a:rPr>
                      <m:t>) =2</m:t>
                    </m:r>
                  </m:oMath>
                </a14:m>
                <a:endParaRPr lang="en-US" altLang="ja-JP" sz="2600" dirty="0">
                  <a:latin typeface="+mn-ea"/>
                </a:endParaRPr>
              </a:p>
              <a:p>
                <a:pPr lvl="1">
                  <a:lnSpc>
                    <a:spcPct val="110000"/>
                  </a:lnSpc>
                </a:pPr>
                <a:endParaRPr lang="en-US" altLang="ja-JP" sz="2600" dirty="0" smtClean="0">
                  <a:latin typeface="+mn-ea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ja-JP" sz="2600" dirty="0" smtClean="0">
                    <a:latin typeface="+mn-ea"/>
                  </a:rPr>
                  <a:t>h(x</a:t>
                </a:r>
                <a:r>
                  <a:rPr lang="en-US" altLang="ja-JP" sz="2600" dirty="0">
                    <a:latin typeface="+mn-ea"/>
                  </a:rPr>
                  <a:t>):  randomly choose </a:t>
                </a:r>
                <a:r>
                  <a:rPr lang="en-US" altLang="ja-JP" sz="2600" dirty="0">
                    <a:solidFill>
                      <a:schemeClr val="tx2"/>
                    </a:solidFill>
                    <a:latin typeface="+mn-ea"/>
                  </a:rPr>
                  <a:t>i</a:t>
                </a:r>
                <a:r>
                  <a:rPr lang="en-US" altLang="ja-JP" sz="2600" dirty="0" smtClean="0">
                    <a:latin typeface="+mn-ea"/>
                  </a:rPr>
                  <a:t> </a:t>
                </a:r>
                <a:r>
                  <a:rPr lang="en-US" altLang="ja-JP" sz="2600" dirty="0">
                    <a:latin typeface="+mn-ea"/>
                  </a:rPr>
                  <a:t>and return </a:t>
                </a:r>
                <a:r>
                  <a:rPr lang="en-US" altLang="ja-JP" sz="2600" dirty="0" err="1">
                    <a:latin typeface="+mn-ea"/>
                  </a:rPr>
                  <a:t>i</a:t>
                </a:r>
                <a:r>
                  <a:rPr lang="en-US" altLang="ja-JP" sz="2600" dirty="0" err="1" smtClean="0">
                    <a:latin typeface="+mn-ea"/>
                  </a:rPr>
                  <a:t>-</a:t>
                </a:r>
                <a:r>
                  <a:rPr lang="en-US" altLang="ja-JP" sz="2600" dirty="0" err="1" smtClean="0">
                    <a:solidFill>
                      <a:schemeClr val="tx2"/>
                    </a:solidFill>
                    <a:latin typeface="+mn-ea"/>
                  </a:rPr>
                  <a:t>th</a:t>
                </a:r>
                <a:r>
                  <a:rPr lang="en-US" altLang="ja-JP" sz="2600" dirty="0" smtClean="0">
                    <a:latin typeface="+mn-ea"/>
                  </a:rPr>
                  <a:t> </a:t>
                </a:r>
                <a:r>
                  <a:rPr lang="en-US" altLang="ja-JP" sz="2600" dirty="0">
                    <a:latin typeface="+mn-ea"/>
                  </a:rPr>
                  <a:t>bit of </a:t>
                </a:r>
                <a:r>
                  <a:rPr lang="en-US" altLang="ja-JP" sz="2600" dirty="0" smtClean="0">
                    <a:latin typeface="+mn-ea"/>
                  </a:rPr>
                  <a:t>input</a:t>
                </a:r>
              </a:p>
              <a:p>
                <a:pPr marL="360000" lvl="1" indent="0">
                  <a:lnSpc>
                    <a:spcPct val="110000"/>
                  </a:lnSpc>
                  <a:buNone/>
                </a:pPr>
                <a:r>
                  <a:rPr lang="en-US" altLang="ja-JP" sz="2600" dirty="0" smtClean="0">
                    <a:latin typeface="+mn-ea"/>
                  </a:rPr>
                  <a:t>-&gt; h(x) is locally sensitive </a:t>
                </a:r>
                <a:endParaRPr lang="en-US" altLang="ja-JP" sz="2600" dirty="0">
                  <a:latin typeface="+mn-ea"/>
                </a:endParaRPr>
              </a:p>
              <a:p>
                <a:pPr marL="3600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600" i="1" dirty="0">
                          <a:latin typeface="Cambria Math" charset="0"/>
                        </a:rPr>
                        <m:t>𝑃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[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h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(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𝑝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)=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h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(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𝑞</m:t>
                      </m:r>
                      <m:r>
                        <a:rPr lang="en-US" altLang="ja-JP" sz="2600" i="1" dirty="0">
                          <a:latin typeface="Cambria Math" charset="0"/>
                        </a:rPr>
                        <m:t>)]=1−</m:t>
                      </m:r>
                      <m:f>
                        <m:fPr>
                          <m:ctrlPr>
                            <a:rPr lang="en-US" altLang="ja-JP" sz="2600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ja-JP" sz="2600" b="0" i="1" dirty="0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ja-JP" sz="26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ja-JP" sz="2600" i="1" dirty="0" err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ja-JP" sz="2600" i="1" dirty="0" err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altLang="ja-JP" sz="2600" i="1" dirty="0" err="1">
                                  <a:latin typeface="Cambria Math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altLang="ja-JP" sz="2600" b="0" i="1" dirty="0" smtClean="0">
                              <a:latin typeface="Cambria Math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altLang="ja-JP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91" t="-1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Locality Sensitive Hash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sz="2400" dirty="0" smtClean="0"/>
                  <a:t>Prepare</a:t>
                </a:r>
                <a:r>
                  <a:rPr lang="en-US" altLang="ja-JP" sz="2400" dirty="0"/>
                  <a:t> </a:t>
                </a:r>
                <a:r>
                  <a:rPr lang="en-US" altLang="ja-JP" sz="2400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smtClean="0">
                        <a:latin typeface="Cambria Math" charset="0"/>
                      </a:rPr>
                      <m:t>g</m:t>
                    </m:r>
                    <m:d>
                      <m:dPr>
                        <m:ctrlPr>
                          <a:rPr kumimoji="1" lang="en-US" altLang="ja-JP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charset="0"/>
                          </a:rPr>
                          <m:t>v</m:t>
                        </m:r>
                      </m:e>
                    </m:d>
                    <m:r>
                      <a:rPr kumimoji="1" lang="en-US" altLang="ja-JP" sz="2400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kumimoji="1" lang="pt-BR" altLang="ja-JP" sz="2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sz="2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𝑣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𝑣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e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⋮ 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𝑣</m:t>
                            </m:r>
                            <m:r>
                              <a:rPr kumimoji="1" lang="en-US" altLang="ja-JP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ja-JP" b="0" dirty="0" smtClean="0"/>
              </a:p>
              <a:p>
                <a:r>
                  <a:rPr kumimoji="1" lang="en-US" altLang="ja-JP" sz="2400" dirty="0" smtClean="0"/>
                  <a:t>Translate data points to hash X -&gt; g(X)</a:t>
                </a:r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72980"/>
              </p:ext>
            </p:extLst>
          </p:nvPr>
        </p:nvGraphicFramePr>
        <p:xfrm>
          <a:off x="4301068" y="3621664"/>
          <a:ext cx="1523999" cy="213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999"/>
              </a:tblGrid>
              <a:tr h="533918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533918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533918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533918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751929" y="3655117"/>
                <a:ext cx="622275" cy="4423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ja-JP" dirty="0" smtClean="0"/>
                  <a:t> </a:t>
                </a:r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929" y="3655117"/>
                <a:ext cx="622275" cy="442336"/>
              </a:xfrm>
              <a:prstGeom prst="rect">
                <a:avLst/>
              </a:prstGeom>
              <a:blipFill rotWithShape="0">
                <a:blip r:embed="rId4"/>
                <a:stretch>
                  <a:fillRect l="-7619" r="-11429" b="-2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533217" y="5935928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Hash table 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155469" y="4237539"/>
                <a:ext cx="609625" cy="39153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ja-JP" dirty="0" smtClean="0"/>
                  <a:t> </a:t>
                </a:r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69" y="4237539"/>
                <a:ext cx="609625" cy="391537"/>
              </a:xfrm>
              <a:prstGeom prst="rect">
                <a:avLst/>
              </a:prstGeom>
              <a:blipFill rotWithShape="0">
                <a:blip r:embed="rId5"/>
                <a:stretch>
                  <a:fillRect l="-8738" r="-12621" b="-89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385707" y="4225073"/>
                <a:ext cx="584179" cy="41714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ja-JP" dirty="0" smtClean="0"/>
                  <a:t> </a:t>
                </a:r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07" y="4225073"/>
                <a:ext cx="584179" cy="417143"/>
              </a:xfrm>
              <a:prstGeom prst="rect">
                <a:avLst/>
              </a:prstGeom>
              <a:blipFill rotWithShape="0">
                <a:blip r:embed="rId6"/>
                <a:stretch>
                  <a:fillRect l="-11111" r="-16162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751929" y="4735402"/>
                <a:ext cx="622275" cy="4423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ja-JP" dirty="0" smtClean="0"/>
                  <a:t> </a:t>
                </a:r>
                <a:endParaRPr kumimoji="1" lang="ja-JP" altLang="en-US" dirty="0" smtClean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929" y="4735402"/>
                <a:ext cx="622275" cy="442336"/>
              </a:xfrm>
              <a:prstGeom prst="rect">
                <a:avLst/>
              </a:prstGeom>
              <a:blipFill rotWithShape="0">
                <a:blip r:embed="rId7"/>
                <a:stretch>
                  <a:fillRect l="-7619" r="-11429" b="-2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56317" y="4380606"/>
                <a:ext cx="20737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dirty="0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ja-JP" sz="2800" i="1" dirty="0" smtClean="0">
                          <a:latin typeface="Cambria Math" charset="0"/>
                        </a:rPr>
                        <m:t> −&gt; </m:t>
                      </m:r>
                      <m:r>
                        <a:rPr kumimoji="1" lang="en-US" altLang="ja-JP" sz="2800" i="1" dirty="0" smtClean="0">
                          <a:latin typeface="Cambria Math" charset="0"/>
                        </a:rPr>
                        <m:t>𝑔</m:t>
                      </m:r>
                      <m:r>
                        <a:rPr kumimoji="1" lang="en-US" altLang="ja-JP" sz="2800" i="1" dirty="0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ja-JP" sz="2800" i="1" dirty="0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ja-JP" sz="280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7" y="4380606"/>
                <a:ext cx="207370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26" idx="3"/>
          </p:cNvCxnSpPr>
          <p:nvPr/>
        </p:nvCxnSpPr>
        <p:spPr>
          <a:xfrm>
            <a:off x="2830026" y="4642216"/>
            <a:ext cx="1471042" cy="31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97672" y="4716073"/>
            <a:ext cx="342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Search only in this </a:t>
            </a:r>
            <a:r>
              <a:rPr kumimoji="1" lang="en-US" altLang="ja-JP" sz="2400" b="1" dirty="0" err="1" smtClean="0"/>
              <a:t>backet</a:t>
            </a:r>
            <a:endParaRPr kumimoji="1" lang="ja-JP" altLang="en-US" sz="2400" b="1" dirty="0"/>
          </a:p>
        </p:txBody>
      </p:sp>
      <p:sp>
        <p:nvSpPr>
          <p:cNvPr id="30" name="Left Arrow 29"/>
          <p:cNvSpPr/>
          <p:nvPr/>
        </p:nvSpPr>
        <p:spPr>
          <a:xfrm>
            <a:off x="5951212" y="4928963"/>
            <a:ext cx="822835" cy="7020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884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Locality Sensitive Hash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Pros</a:t>
            </a:r>
          </a:p>
          <a:p>
            <a:pPr lvl="1"/>
            <a:r>
              <a:rPr kumimoji="1" lang="en-US" altLang="ja-JP" dirty="0" smtClean="0"/>
              <a:t>High-speed</a:t>
            </a:r>
          </a:p>
          <a:p>
            <a:pPr lvl="1"/>
            <a:r>
              <a:rPr lang="en-US" altLang="ja-JP" dirty="0" smtClean="0"/>
              <a:t>Able to determine approximation or performance theoretically 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r>
              <a:rPr kumimoji="1" lang="en-US" altLang="ja-JP" dirty="0" smtClean="0"/>
              <a:t>Cons</a:t>
            </a:r>
          </a:p>
          <a:p>
            <a:pPr lvl="1"/>
            <a:r>
              <a:rPr lang="en-US" altLang="ja-JP" dirty="0" smtClean="0"/>
              <a:t>Probabilistic search -&gt; low accuracy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07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Approximate Nearest Neighbor Search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5962" y="1608927"/>
            <a:ext cx="3026789" cy="4379498"/>
            <a:chOff x="792176" y="1286487"/>
            <a:chExt cx="4084624" cy="4162264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3531442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Approximate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Randomized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err="1" smtClean="0"/>
                <a:t>Hierarchial</a:t>
              </a:r>
              <a:r>
                <a:rPr lang="en-US" altLang="ja-JP" sz="2400" dirty="0" smtClean="0"/>
                <a:t> k-means</a:t>
              </a:r>
            </a:p>
            <a:p>
              <a:r>
                <a:rPr lang="en-US" altLang="ja-JP" sz="2400" dirty="0" smtClean="0"/>
                <a:t>FLANN </a:t>
              </a:r>
              <a:r>
                <a:rPr lang="en-US" altLang="ja-JP" sz="2400" dirty="0"/>
                <a:t>(RKD &amp; HKM)</a:t>
              </a:r>
              <a:endParaRPr lang="en-US" altLang="ja-JP" sz="2400" dirty="0" smtClean="0"/>
            </a:p>
            <a:p>
              <a:endParaRPr lang="en-US" altLang="ja-JP" sz="2400" dirty="0"/>
            </a:p>
            <a:p>
              <a:pPr marL="108000" indent="0">
                <a:buNone/>
              </a:pPr>
              <a:endParaRPr lang="en-US" altLang="ja-JP" sz="2400" dirty="0" smtClean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Tree-based</a:t>
              </a:r>
              <a:endParaRPr kumimoji="1" lang="ja-JP" altLang="en-US" sz="2800" b="1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7566" y="1608927"/>
            <a:ext cx="3220714" cy="4379498"/>
            <a:chOff x="792176" y="1286487"/>
            <a:chExt cx="4084625" cy="359966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7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smtClean="0"/>
                <a:t>Locality sensitive hash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(LSH)</a:t>
              </a:r>
            </a:p>
            <a:p>
              <a:pPr marL="360000" lvl="1">
                <a:spcBef>
                  <a:spcPts val="1200"/>
                </a:spcBef>
                <a:spcAft>
                  <a:spcPts val="200"/>
                </a:spcAft>
                <a:buSzPct val="100000"/>
                <a:buFont typeface="Arial" charset="0"/>
                <a:buChar char="•"/>
              </a:pPr>
              <a:r>
                <a:rPr lang="en-US" altLang="ja-JP" dirty="0"/>
                <a:t>Spectral </a:t>
              </a:r>
              <a:r>
                <a:rPr lang="en-US" altLang="ja-JP" dirty="0" smtClean="0"/>
                <a:t>Hashing (SH)</a:t>
              </a:r>
              <a:endParaRPr lang="en-US" altLang="ja-JP" dirty="0"/>
            </a:p>
            <a:p>
              <a:endParaRPr lang="en-US" altLang="ja-JP" sz="2400" dirty="0" smtClean="0"/>
            </a:p>
            <a:p>
              <a:endParaRPr lang="en-US" altLang="ja-JP" sz="2400" dirty="0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chemeClr val="tx1"/>
                  </a:solidFill>
                </a:rPr>
                <a:t>Hash-based</a:t>
              </a:r>
              <a:endParaRPr kumimoji="1" lang="ja-JP" altLang="en-US" sz="28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29989" y="1608927"/>
            <a:ext cx="3026789" cy="4379498"/>
            <a:chOff x="792176" y="1286487"/>
            <a:chExt cx="4084624" cy="3599667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smtClean="0"/>
                <a:t>LVQ </a:t>
              </a:r>
            </a:p>
            <a:p>
              <a:r>
                <a:rPr lang="en-US" altLang="ja-JP" sz="2400" dirty="0" smtClean="0"/>
                <a:t>Product Quantization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(PQ)</a:t>
              </a:r>
            </a:p>
            <a:p>
              <a:r>
                <a:rPr lang="en-US" altLang="ja-JP" sz="2400" dirty="0" smtClean="0"/>
                <a:t>IDFADC</a:t>
              </a:r>
            </a:p>
            <a:p>
              <a:r>
                <a:rPr lang="en-US" altLang="ja-JP" sz="2400" dirty="0" smtClean="0"/>
                <a:t>LOPQ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rgbClr val="FF0000"/>
                  </a:solidFill>
                </a:rPr>
                <a:t>Quantization</a:t>
              </a:r>
              <a:endParaRPr kumimoji="1" lang="ja-JP" altLang="en-US" sz="28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8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Quantization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005" y="1849671"/>
            <a:ext cx="4237607" cy="2350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4367" y="4773722"/>
                <a:ext cx="5831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Ex.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charset="0"/>
                      </a:rPr>
                      <m:t>𝑁</m:t>
                    </m:r>
                    <m:r>
                      <a:rPr kumimoji="1" lang="en-US" altLang="ja-JP" sz="2400" i="1" dirty="0" smtClean="0">
                        <a:latin typeface="Cambria Math" charset="0"/>
                      </a:rPr>
                      <m:t> =</m:t>
                    </m:r>
                    <m:sSup>
                      <m:sSupPr>
                        <m:ctrlPr>
                          <a:rPr kumimoji="1" lang="en-US" altLang="ja-JP" sz="24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sz="2400" i="1" dirty="0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dirty="0" smtClean="0">
                            <a:latin typeface="Cambria Math" charset="0"/>
                          </a:rPr>
                          <m:t>9</m:t>
                        </m:r>
                      </m:sup>
                    </m:sSup>
                    <m:r>
                      <a:rPr kumimoji="1" lang="en-US" altLang="ja-JP" sz="2400" b="0" i="1" dirty="0" smtClean="0">
                        <a:latin typeface="Cambria Math" charset="0"/>
                      </a:rPr>
                      <m:t>,  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=128,  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𝑓𝑙𝑜𝑎𝑡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32 →512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𝐺𝐵</m:t>
                    </m:r>
                  </m:oMath>
                </a14:m>
                <a:endParaRPr kumimoji="1" lang="en-US" altLang="ja-JP" sz="2400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67" y="4773722"/>
                <a:ext cx="583102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672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5984399" y="3025065"/>
            <a:ext cx="1021977" cy="61460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11835" y="4760291"/>
                <a:ext cx="3811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 smtClean="0"/>
                  <a:t>Ex. </a:t>
                </a:r>
                <a14:m>
                  <m:oMath xmlns:m="http://schemas.openxmlformats.org/officeDocument/2006/math">
                    <m:r>
                      <a:rPr kumimoji="1" lang="en-US" altLang="ja-JP" sz="2400" i="1" dirty="0" smtClean="0">
                        <a:latin typeface="Cambria Math" charset="0"/>
                      </a:rPr>
                      <m:t>𝑁</m:t>
                    </m:r>
                    <m:r>
                      <a:rPr kumimoji="1" lang="en-US" altLang="ja-JP" sz="2400" i="1" dirty="0" smtClean="0">
                        <a:latin typeface="Cambria Math" charset="0"/>
                      </a:rPr>
                      <m:t> =</m:t>
                    </m:r>
                    <m:sSup>
                      <m:sSupPr>
                        <m:ctrlPr>
                          <a:rPr kumimoji="1" lang="en-US" altLang="ja-JP" sz="24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sz="2400" i="1" dirty="0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dirty="0" smtClean="0">
                            <a:latin typeface="Cambria Math" charset="0"/>
                          </a:rPr>
                          <m:t>9</m:t>
                        </m:r>
                      </m:sup>
                    </m:sSup>
                    <m:r>
                      <a:rPr kumimoji="1" lang="en-US" altLang="ja-JP" sz="2400" b="0" i="1" dirty="0" smtClean="0">
                        <a:latin typeface="Cambria Math" charset="0"/>
                      </a:rPr>
                      <m:t>,  32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𝑏𝑖𝑡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 →4</m:t>
                    </m:r>
                    <m:r>
                      <a:rPr kumimoji="1" lang="en-US" altLang="ja-JP" sz="2400" b="0" i="1" dirty="0" smtClean="0">
                        <a:latin typeface="Cambria Math" charset="0"/>
                      </a:rPr>
                      <m:t>𝐺𝐵</m:t>
                    </m:r>
                  </m:oMath>
                </a14:m>
                <a:endParaRPr kumimoji="1" lang="en-US" altLang="ja-JP" sz="2400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35" y="4760291"/>
                <a:ext cx="381187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560" t="-10526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33" y="2171398"/>
            <a:ext cx="3672365" cy="740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13433" y="3057869"/>
            <a:ext cx="113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ID: 8</a:t>
            </a:r>
            <a:endParaRPr kumimoji="1" lang="ja-JP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40421" y="3070758"/>
            <a:ext cx="113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ID: 32</a:t>
            </a:r>
            <a:endParaRPr kumimoji="1" lang="ja-JP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865738" y="3057869"/>
            <a:ext cx="138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ID</a:t>
            </a:r>
            <a:r>
              <a:rPr kumimoji="1" lang="en-US" altLang="ja-JP" sz="2800" smtClean="0"/>
              <a:t>: 123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Quantization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4" y="1197980"/>
                <a:ext cx="10461356" cy="4970859"/>
              </a:xfrm>
            </p:spPr>
            <p:txBody>
              <a:bodyPr/>
              <a:lstStyle/>
              <a:p>
                <a:r>
                  <a:rPr kumimoji="1" lang="en-US" altLang="ja-JP" dirty="0" smtClean="0"/>
                  <a:t>Scalar Quantization</a:t>
                </a:r>
              </a:p>
              <a:p>
                <a:pPr lvl="1"/>
                <a:r>
                  <a:rPr kumimoji="1" lang="en-US" altLang="ja-JP" dirty="0" smtClean="0"/>
                  <a:t>Ex. Float 32 bit -&gt; 2bit</a:t>
                </a:r>
              </a:p>
              <a:p>
                <a:pPr marL="360000" lvl="1" indent="0">
                  <a:buNone/>
                </a:pPr>
                <a:endParaRPr lang="en-US" altLang="ja-JP" dirty="0"/>
              </a:p>
              <a:p>
                <a:r>
                  <a:rPr kumimoji="1" lang="en-US" altLang="ja-JP" dirty="0" smtClean="0"/>
                  <a:t>Vector Quantization</a:t>
                </a:r>
              </a:p>
              <a:p>
                <a:pPr lvl="1"/>
                <a:r>
                  <a:rPr lang="en-US" altLang="ja-JP" dirty="0" smtClean="0"/>
                  <a:t>Representative vectors</a:t>
                </a:r>
                <a:endParaRPr kumimoji="1" lang="en-US" altLang="ja-JP" dirty="0" smtClean="0"/>
              </a:p>
              <a:p>
                <a:pPr lvl="1"/>
                <a:r>
                  <a:rPr kumimoji="1" lang="en-US" altLang="ja-JP" dirty="0" smtClean="0"/>
                  <a:t>(float, float) -&gt; 1bit</a:t>
                </a:r>
              </a:p>
              <a:p>
                <a:pPr lvl="1"/>
                <a:r>
                  <a:rPr lang="en-US" altLang="ja-JP" dirty="0"/>
                  <a:t>Code book size k </a:t>
                </a:r>
                <a:br>
                  <a:rPr lang="en-US" altLang="ja-JP" dirty="0"/>
                </a:br>
                <a:r>
                  <a:rPr lang="en-US" altLang="ja-JP" dirty="0" smtClean="0"/>
                  <a:t>-&gt;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ja-JP" i="1">
                            <a:latin typeface="Cambria Math" charset="0"/>
                          </a:rPr>
                          <m:t>𝑘</m:t>
                        </m:r>
                      </m:e>
                    </m:func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/>
                  <a:t>bit</a:t>
                </a:r>
                <a:endParaRPr lang="ja-JP" altLang="en-US" dirty="0"/>
              </a:p>
              <a:p>
                <a:pPr marL="10800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4" y="1197980"/>
                <a:ext cx="10461356" cy="4970859"/>
              </a:xfrm>
              <a:blipFill rotWithShape="0">
                <a:blip r:embed="rId3"/>
                <a:stretch>
                  <a:fillRect l="-874" t="-12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21" y="1472038"/>
            <a:ext cx="5570476" cy="961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220" y="2887229"/>
            <a:ext cx="2960433" cy="3025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682" y="2887229"/>
            <a:ext cx="3032473" cy="309880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88938" y="4436633"/>
            <a:ext cx="968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1740" y="3993128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K-means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Voronoi</a:t>
            </a:r>
            <a:r>
              <a:rPr kumimoji="1" lang="en-US" altLang="ja-JP" dirty="0" smtClean="0"/>
              <a:t> diagram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258" y="1739105"/>
            <a:ext cx="5941748" cy="3971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90973" y="3493795"/>
            <a:ext cx="424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Cannot apply to high dimension</a:t>
            </a:r>
            <a:endParaRPr kumimoji="1" lang="ja-JP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49773" y="2685533"/>
                <a:ext cx="22562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kumimoji="1" lang="en-US" altLang="ja-JP" sz="2400" b="1" dirty="0"/>
                  <a:t>k</a:t>
                </a:r>
                <a14:m>
                  <m:oMath xmlns:m="http://schemas.openxmlformats.org/officeDocument/2006/math">
                    <m:r>
                      <a:rPr kumimoji="1" lang="en-US" altLang="ja-JP" sz="2400" b="1" i="1">
                        <a:latin typeface="Cambria Math" charset="0"/>
                      </a:rPr>
                      <m:t> </m:t>
                    </m:r>
                    <m:r>
                      <a:rPr kumimoji="1" lang="en-US" altLang="ja-JP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a:rPr kumimoji="1" lang="en-US" altLang="ja-JP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𝒆𝒙𝒑</m:t>
                    </m:r>
                    <m:r>
                      <a:rPr kumimoji="1" lang="en-US" altLang="ja-JP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kumimoji="1" lang="en-US" altLang="ja-JP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r>
                      <a:rPr kumimoji="1" lang="en-US" altLang="ja-JP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ja-JP" sz="2400" b="1" dirty="0"/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73" y="2685533"/>
                <a:ext cx="2256259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7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Product Quantization 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+mn-ea"/>
              </a:rPr>
              <a:t>Divide into </a:t>
            </a:r>
            <a:r>
              <a:rPr lang="en-US" altLang="ja-JP" dirty="0" smtClean="0">
                <a:latin typeface="+mn-ea"/>
              </a:rPr>
              <a:t>sub-vector</a:t>
            </a:r>
          </a:p>
          <a:p>
            <a:r>
              <a:rPr kumimoji="1" lang="en-US" altLang="ja-JP" dirty="0" smtClean="0">
                <a:latin typeface="+mn-ea"/>
              </a:rPr>
              <a:t>Product (not tensor-product)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592" y="1331383"/>
            <a:ext cx="5448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Product Quantization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lang="en-US" altLang="ja-JP" b="1" dirty="0" smtClean="0">
                <a:latin typeface="+mn-ea"/>
              </a:rPr>
              <a:t>Divide into sub-vector and k-means in each sub-vectors</a:t>
            </a:r>
          </a:p>
          <a:p>
            <a:endParaRPr lang="en-US" altLang="ja-JP" i="1" dirty="0">
              <a:latin typeface="Cambria Math" charset="0"/>
            </a:endParaRPr>
          </a:p>
          <a:p>
            <a:endParaRPr lang="en-US" altLang="ja-JP" b="0" i="1" dirty="0" smtClean="0">
              <a:latin typeface="Cambria Math" charset="0"/>
            </a:endParaRPr>
          </a:p>
          <a:p>
            <a:endParaRPr lang="en-US" altLang="ja-JP" i="1" dirty="0">
              <a:latin typeface="Cambria Math" charset="0"/>
            </a:endParaRPr>
          </a:p>
          <a:p>
            <a:endParaRPr lang="en-US" altLang="ja-JP" b="0" i="1" dirty="0" smtClean="0">
              <a:latin typeface="Cambria Math" charset="0"/>
            </a:endParaRPr>
          </a:p>
          <a:p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23" y="1805254"/>
            <a:ext cx="9840259" cy="43232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56095" y="5977716"/>
            <a:ext cx="7602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http://yusukematsui.me/project/survey_pq/doc/ann_lecture_20161202.pdf</a:t>
            </a:r>
          </a:p>
        </p:txBody>
      </p:sp>
    </p:spTree>
    <p:extLst>
      <p:ext uri="{BB962C8B-B14F-4D97-AF65-F5344CB8AC3E}">
        <p14:creationId xmlns:p14="http://schemas.microsoft.com/office/powerpoint/2010/main" val="19276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Product Quantization</a:t>
            </a:r>
            <a:endParaRPr kumimoji="1" lang="ja-JP" alt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745"/>
          <a:stretch/>
        </p:blipFill>
        <p:spPr>
          <a:xfrm>
            <a:off x="1815444" y="1228928"/>
            <a:ext cx="2272462" cy="5020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082" y="1228927"/>
            <a:ext cx="558800" cy="502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423" y="1825590"/>
            <a:ext cx="5158495" cy="2355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2329" y="4316363"/>
            <a:ext cx="243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Compressed code</a:t>
            </a:r>
            <a:endParaRPr kumimoji="1" lang="ja-JP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03673" y="3569652"/>
            <a:ext cx="1758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/>
              <a:t>Linear search!!</a:t>
            </a:r>
            <a:endParaRPr kumimoji="1" lang="ja-JP" altLang="en-US" sz="2000" b="1" dirty="0"/>
          </a:p>
        </p:txBody>
      </p:sp>
      <p:sp>
        <p:nvSpPr>
          <p:cNvPr id="13" name="Right Arrow 12"/>
          <p:cNvSpPr/>
          <p:nvPr/>
        </p:nvSpPr>
        <p:spPr>
          <a:xfrm>
            <a:off x="3721198" y="3166534"/>
            <a:ext cx="911261" cy="4031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9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Nearest Neighbor Search 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kumimoji="1" lang="en-US" altLang="ja-JP" b="1" dirty="0" smtClean="0"/>
              <a:t>Application</a:t>
            </a:r>
          </a:p>
          <a:p>
            <a:r>
              <a:rPr lang="en-US" altLang="ja-JP" dirty="0" smtClean="0"/>
              <a:t>Similar Image retrieval</a:t>
            </a:r>
          </a:p>
          <a:p>
            <a:r>
              <a:rPr kumimoji="1" lang="en-US" altLang="ja-JP" dirty="0" smtClean="0"/>
              <a:t>Feature matching </a:t>
            </a:r>
          </a:p>
        </p:txBody>
      </p:sp>
    </p:spTree>
    <p:extLst>
      <p:ext uri="{BB962C8B-B14F-4D97-AF65-F5344CB8AC3E}">
        <p14:creationId xmlns:p14="http://schemas.microsoft.com/office/powerpoint/2010/main" val="8520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Product Quantization</a:t>
            </a:r>
            <a:endParaRPr kumimoji="1" lang="ja-JP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270" y="1201270"/>
            <a:ext cx="8570258" cy="5116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803" y="5975327"/>
            <a:ext cx="622300" cy="342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1667" y="5350030"/>
            <a:ext cx="1810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mtClean="0"/>
              <a:t>Table lookup</a:t>
            </a:r>
            <a:endParaRPr kumimoji="1" lang="ja-JP" altLang="en-US" sz="2400" b="1" dirty="0"/>
          </a:p>
        </p:txBody>
      </p:sp>
      <p:sp>
        <p:nvSpPr>
          <p:cNvPr id="10" name="Bent-Up Arrow 9"/>
          <p:cNvSpPr/>
          <p:nvPr/>
        </p:nvSpPr>
        <p:spPr>
          <a:xfrm rot="5400000" flipV="1">
            <a:off x="6321362" y="4780940"/>
            <a:ext cx="860941" cy="1066800"/>
          </a:xfrm>
          <a:prstGeom prst="bentUpArrow">
            <a:avLst>
              <a:gd name="adj1" fmla="val 2586"/>
              <a:gd name="adj2" fmla="val 5172"/>
              <a:gd name="adj3" fmla="val 120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Product </a:t>
            </a:r>
            <a:r>
              <a:rPr lang="en-US" altLang="ja-JP" dirty="0" smtClean="0"/>
              <a:t>Quantization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ja-JP" dirty="0" smtClean="0"/>
                  <a:t>Simple</a:t>
                </a:r>
              </a:p>
              <a:p>
                <a:r>
                  <a:rPr kumimoji="1" lang="en-US" altLang="ja-JP" dirty="0" smtClean="0"/>
                  <a:t>Memory efficient</a:t>
                </a:r>
              </a:p>
              <a:p>
                <a:r>
                  <a:rPr kumimoji="1" lang="en-US" altLang="ja-JP" dirty="0" smtClean="0"/>
                  <a:t>Precise Approximation</a:t>
                </a:r>
              </a:p>
              <a:p>
                <a:pPr lvl="1"/>
                <a:r>
                  <a:rPr kumimoji="1" lang="en-US" altLang="ja-JP" dirty="0" smtClean="0"/>
                  <a:t>divide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256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kumimoji="1" lang="en-US" altLang="ja-JP" b="0" dirty="0" smtClean="0"/>
                  <a:t>  ( code book size: 256 * D,  VQ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b="0" i="0" smtClean="0">
                            <a:latin typeface="Cambria Math" charset="0"/>
                          </a:rPr>
                          <m:t>256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𝑀</m:t>
                        </m:r>
                      </m:sup>
                    </m:sSup>
                    <m:r>
                      <a:rPr lang="en-US" altLang="ja-JP" b="0" i="1" smtClean="0">
                        <a:latin typeface="Cambria Math" charset="0"/>
                      </a:rPr>
                      <m:t> ∗</m:t>
                    </m:r>
                    <m:r>
                      <a:rPr lang="en-US" altLang="ja-JP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kumimoji="1" lang="en-US" altLang="ja-JP" b="0" dirty="0" smtClean="0"/>
                  <a:t>)</a:t>
                </a:r>
              </a:p>
              <a:p>
                <a:endParaRPr lang="en-US" altLang="ja-JP" dirty="0"/>
              </a:p>
              <a:p>
                <a:r>
                  <a:rPr kumimoji="1" lang="en-US" altLang="ja-JP" b="0" dirty="0" smtClean="0"/>
                  <a:t>But, still O(N) (linear search)</a:t>
                </a:r>
              </a:p>
              <a:p>
                <a:pPr marL="108000" indent="0">
                  <a:buNone/>
                </a:pPr>
                <a:r>
                  <a:rPr lang="en-US" altLang="ja-JP" dirty="0" smtClean="0"/>
                  <a:t>-&gt; combine with coarse quantization beforehand</a:t>
                </a:r>
              </a:p>
              <a:p>
                <a:pPr marL="108000" indent="0">
                  <a:buNone/>
                </a:pPr>
                <a:r>
                  <a:rPr kumimoji="1" lang="en-US" altLang="ja-JP" b="0" dirty="0" smtClean="0"/>
                  <a:t>-&gt; apply PQ to residual of representative vector and input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91" t="-23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Approximate Nearest Neighbor Search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5962" y="1608927"/>
            <a:ext cx="3026789" cy="4379498"/>
            <a:chOff x="792176" y="1286487"/>
            <a:chExt cx="4084624" cy="4162264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3531442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Approximate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smtClean="0"/>
                <a:t>Randomized </a:t>
              </a:r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r>
                <a:rPr lang="en-US" altLang="ja-JP" sz="2400" dirty="0" err="1" smtClean="0"/>
                <a:t>Hierarchial</a:t>
              </a:r>
              <a:r>
                <a:rPr lang="en-US" altLang="ja-JP" sz="2400" dirty="0" smtClean="0"/>
                <a:t> k-means</a:t>
              </a:r>
            </a:p>
            <a:p>
              <a:r>
                <a:rPr lang="en-US" altLang="ja-JP" sz="2400" dirty="0" smtClean="0"/>
                <a:t>FLANN (RKD &amp; HKM)</a:t>
              </a:r>
            </a:p>
            <a:p>
              <a:endParaRPr lang="en-US" altLang="ja-JP" sz="2400" dirty="0"/>
            </a:p>
            <a:p>
              <a:pPr marL="108000" indent="0">
                <a:buNone/>
              </a:pPr>
              <a:endParaRPr lang="en-US" altLang="ja-JP" sz="2400" dirty="0" smtClean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Tree-based</a:t>
              </a:r>
              <a:endParaRPr kumimoji="1" lang="ja-JP" altLang="en-US" sz="2800" b="1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7566" y="1608927"/>
            <a:ext cx="3220714" cy="4379498"/>
            <a:chOff x="792176" y="1286487"/>
            <a:chExt cx="4084625" cy="359966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7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smtClean="0"/>
                <a:t>Locality sensitive hash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(LSH)</a:t>
              </a:r>
            </a:p>
            <a:p>
              <a:pPr marL="360000" lvl="1">
                <a:spcBef>
                  <a:spcPts val="1200"/>
                </a:spcBef>
                <a:spcAft>
                  <a:spcPts val="200"/>
                </a:spcAft>
                <a:buSzPct val="100000"/>
                <a:buFont typeface="Arial" charset="0"/>
                <a:buChar char="•"/>
              </a:pPr>
              <a:r>
                <a:rPr lang="en-US" altLang="ja-JP" dirty="0"/>
                <a:t>Spectral </a:t>
              </a:r>
              <a:r>
                <a:rPr lang="en-US" altLang="ja-JP" dirty="0" smtClean="0"/>
                <a:t>Hashing (SH)</a:t>
              </a:r>
              <a:endParaRPr lang="en-US" altLang="ja-JP" dirty="0"/>
            </a:p>
            <a:p>
              <a:endParaRPr lang="en-US" altLang="ja-JP" sz="2400" dirty="0" smtClean="0"/>
            </a:p>
            <a:p>
              <a:endParaRPr lang="en-US" altLang="ja-JP" sz="2400" dirty="0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chemeClr val="tx1"/>
                  </a:solidFill>
                </a:rPr>
                <a:t>Hash-based</a:t>
              </a:r>
              <a:endParaRPr kumimoji="1" lang="ja-JP" altLang="en-US" sz="28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29989" y="1608927"/>
            <a:ext cx="3026789" cy="4379498"/>
            <a:chOff x="792176" y="1286487"/>
            <a:chExt cx="4084624" cy="3599667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/>
                <a:t>LVQ </a:t>
              </a:r>
              <a:endParaRPr lang="en-US" altLang="ja-JP" sz="2400" dirty="0" smtClean="0"/>
            </a:p>
            <a:p>
              <a:r>
                <a:rPr lang="en-US" altLang="ja-JP" sz="2400" dirty="0" smtClean="0"/>
                <a:t>Product Quantization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(PQ)</a:t>
              </a:r>
            </a:p>
            <a:p>
              <a:r>
                <a:rPr lang="en-US" altLang="ja-JP" sz="2400" dirty="0" smtClean="0"/>
                <a:t>IDFADC</a:t>
              </a:r>
            </a:p>
            <a:p>
              <a:r>
                <a:rPr lang="en-US" altLang="ja-JP" sz="2400" dirty="0" smtClean="0"/>
                <a:t>LOPQ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Quantization</a:t>
              </a:r>
              <a:endParaRPr kumimoji="1" lang="ja-JP" altLang="en-US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542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Reference 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0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Nearest Neighbor Search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3" y="1197980"/>
                <a:ext cx="10740627" cy="4790444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ja-JP" b="0" dirty="0" smtClean="0">
                    <a:latin typeface="+mn-ea"/>
                  </a:rPr>
                  <a:t>Formulation </a:t>
                </a:r>
              </a:p>
              <a:p>
                <a:pPr lvl="1"/>
                <a:r>
                  <a:rPr lang="en-US" altLang="ja-JP" dirty="0" smtClean="0">
                    <a:latin typeface="+mn-ea"/>
                  </a:rPr>
                  <a:t>Data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altLang="ja-JP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⊂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ja-JP" b="0" dirty="0" smtClean="0">
                    <a:latin typeface="+mn-ea"/>
                  </a:rPr>
                  <a:t>, input query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𝑞</m:t>
                    </m:r>
                    <m:r>
                      <a:rPr lang="en-US" altLang="ja-JP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altLang="ja-JP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𝑁𝑁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kumimoji="1" lang="en-US" altLang="ja-JP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kumimoji="1" lang="en-US" altLang="ja-JP" b="0" i="1" smtClean="0">
                            <a:latin typeface="Cambria Math" charset="0"/>
                          </a:rPr>
                          <m:t>𝑎𝑟𝑔</m:t>
                        </m:r>
                        <m:limLow>
                          <m:limLowPr>
                            <m:ctrlPr>
                              <a:rPr kumimoji="1" lang="en-US" altLang="ja-JP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∈</m:t>
                            </m:r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𝑞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en-US" altLang="ja-JP" dirty="0" smtClean="0"/>
                  <a:t>Data </a:t>
                </a:r>
                <a:r>
                  <a:rPr lang="en-US" altLang="ja-JP" dirty="0" err="1" smtClean="0"/>
                  <a:t>num</a:t>
                </a:r>
                <a:r>
                  <a:rPr lang="en-US" altLang="ja-JP" dirty="0" smtClean="0"/>
                  <a:t> : N, data dim: D</a:t>
                </a:r>
                <a:endParaRPr kumimoji="1" lang="en-US" altLang="ja-JP" dirty="0" smtClean="0"/>
              </a:p>
              <a:p>
                <a:pPr lvl="1"/>
                <a:endParaRPr kumimoji="1" lang="en-US" altLang="ja-JP" dirty="0" smtClean="0"/>
              </a:p>
              <a:p>
                <a:r>
                  <a:rPr lang="en-US" altLang="ja-JP" dirty="0" smtClean="0"/>
                  <a:t>Distance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𝑑</m:t>
                    </m:r>
                    <m:r>
                      <a:rPr lang="en-US" altLang="ja-JP" b="0" i="1" smtClean="0">
                        <a:latin typeface="Cambria Math" charset="0"/>
                      </a:rPr>
                      <m:t>(</m:t>
                    </m:r>
                    <m:r>
                      <a:rPr lang="en-US" altLang="ja-JP" b="0" i="1" smtClean="0">
                        <a:latin typeface="Cambria Math" charset="0"/>
                      </a:rPr>
                      <m:t>𝑥</m:t>
                    </m:r>
                    <m:r>
                      <a:rPr lang="en-US" altLang="ja-JP" b="0" i="1" smtClean="0">
                        <a:latin typeface="Cambria Math" charset="0"/>
                      </a:rPr>
                      <m:t>,</m:t>
                    </m:r>
                    <m:r>
                      <a:rPr lang="en-US" altLang="ja-JP" b="0" i="1" smtClean="0">
                        <a:latin typeface="Cambria Math" charset="0"/>
                      </a:rPr>
                      <m:t>𝑦</m:t>
                    </m:r>
                    <m:r>
                      <a:rPr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dirty="0" smtClean="0"/>
              </a:p>
              <a:p>
                <a:pPr lvl="1"/>
                <a:r>
                  <a:rPr lang="en-US" altLang="ja-JP" dirty="0" err="1" smtClean="0"/>
                  <a:t>Minkowski</a:t>
                </a:r>
                <a:r>
                  <a:rPr lang="en-US" altLang="ja-JP" dirty="0" smtClean="0"/>
                  <a:t>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charset="0"/>
                          </a:rPr>
                          <m:t>𝑥</m:t>
                        </m:r>
                        <m:r>
                          <a:rPr lang="en-US" altLang="ja-JP" i="1">
                            <a:latin typeface="Cambria Math" charset="0"/>
                          </a:rPr>
                          <m:t>,</m:t>
                        </m:r>
                        <m:r>
                          <a:rPr lang="en-US" altLang="ja-JP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ja-JP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is-IS" altLang="ja-JP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ja-JP" b="0" i="1" smtClean="0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ja-JP" b="0" i="1" smtClean="0">
                                    <a:latin typeface="Cambria Math" charset="0"/>
                                  </a:rPr>
                                  <m:t>𝐷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ja-JP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ja-JP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altLang="ja-JP" dirty="0" smtClean="0"/>
              </a:p>
              <a:p>
                <a:pPr lvl="2"/>
                <a:r>
                  <a:rPr lang="en-US" altLang="ja-JP" dirty="0" smtClean="0"/>
                  <a:t>d=2 -&gt; Euclid Distance, d=1 -&gt; Manhattan Distance</a:t>
                </a:r>
                <a:endParaRPr lang="en-US" altLang="ja-JP" dirty="0"/>
              </a:p>
              <a:p>
                <a:pPr lvl="1"/>
                <a:r>
                  <a:rPr lang="en-US" altLang="ja-JP" dirty="0" smtClean="0"/>
                  <a:t>Cosine Similarity</a:t>
                </a:r>
              </a:p>
              <a:p>
                <a:pPr lvl="1"/>
                <a:r>
                  <a:rPr lang="en-US" altLang="ja-JP" dirty="0" smtClean="0"/>
                  <a:t>Hamming Distance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3" y="1197980"/>
                <a:ext cx="10740627" cy="4790444"/>
              </a:xfrm>
              <a:blipFill rotWithShape="0">
                <a:blip r:embed="rId2"/>
                <a:stretch>
                  <a:fillRect l="-851" t="-22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Linear Search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Brute force search </a:t>
                </a:r>
              </a:p>
              <a:p>
                <a:r>
                  <a:rPr kumimoji="1" lang="en-US" altLang="ja-JP" dirty="0" smtClean="0"/>
                  <a:t>Calculate distances between </a:t>
                </a:r>
                <a:r>
                  <a:rPr lang="en-US" altLang="ja-JP" dirty="0" smtClean="0"/>
                  <a:t>query and </a:t>
                </a:r>
                <a:r>
                  <a:rPr kumimoji="1" lang="en-US" altLang="ja-JP" dirty="0" smtClean="0"/>
                  <a:t>all samples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𝐷𝑁</m:t>
                    </m:r>
                    <m:r>
                      <a:rPr kumimoji="1" lang="en-US" altLang="ja-JP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74" t="-1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76" y="2418474"/>
            <a:ext cx="4285129" cy="3741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317" y="3766116"/>
            <a:ext cx="6221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/>
              <a:t>If N &gt;&gt; 1, time-consuming or intractable</a:t>
            </a:r>
          </a:p>
          <a:p>
            <a:pPr algn="ctr"/>
            <a:r>
              <a:rPr kumimoji="1" lang="en-US" altLang="ja-JP" sz="2800" b="1" dirty="0" smtClean="0"/>
              <a:t>Curses of </a:t>
            </a:r>
            <a:r>
              <a:rPr kumimoji="1" lang="en-US" altLang="ja-JP" sz="2800" b="1" dirty="0" err="1" smtClean="0"/>
              <a:t>dimentionality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Approximate Nearest Neighbor Search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To </a:t>
                </a:r>
                <a:r>
                  <a:rPr lang="en-US" altLang="ja-JP" dirty="0" smtClean="0"/>
                  <a:t>find </a:t>
                </a:r>
                <a:r>
                  <a:rPr lang="en-US" altLang="ja-JP" dirty="0"/>
                  <a:t>t</a:t>
                </a:r>
                <a:r>
                  <a:rPr kumimoji="1" lang="en-US" altLang="ja-JP" dirty="0" smtClean="0"/>
                  <a:t>he exact nearest sample is time-consuming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(curses of dimensionality)</a:t>
                </a:r>
              </a:p>
              <a:p>
                <a:pPr marL="108000" indent="0">
                  <a:buNone/>
                </a:pPr>
                <a:r>
                  <a:rPr kumimoji="1" lang="ja-JP" altLang="en-US" dirty="0" smtClean="0"/>
                  <a:t>→</a:t>
                </a:r>
                <a:r>
                  <a:rPr kumimoji="1" lang="en-US" altLang="ja-JP" dirty="0" smtClean="0"/>
                  <a:t> </a:t>
                </a:r>
                <a:r>
                  <a:rPr kumimoji="1" lang="en-US" altLang="ja-JP" b="1" dirty="0" smtClean="0"/>
                  <a:t>Approximate Nearest Neighbor</a:t>
                </a:r>
              </a:p>
              <a:p>
                <a:pPr marL="360000" lvl="1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  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𝑠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𝑡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.  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ja-JP" sz="2800" b="0" i="1" smtClean="0">
                          <a:latin typeface="Cambria Math" charset="0"/>
                        </a:rPr>
                        <m:t>≤</m:t>
                      </m:r>
                      <m:d>
                        <m:d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altLang="ja-JP" sz="2800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′, </m:t>
                          </m:r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ja-JP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𝑓𝑜𝑟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𝑎𝑛𝑦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altLang="ja-JP" sz="2800" b="0" i="1" smtClean="0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altLang="ja-JP" sz="2800" dirty="0"/>
              </a:p>
              <a:p>
                <a:endParaRPr kumimoji="1" lang="en-US" altLang="ja-JP" dirty="0" smtClean="0"/>
              </a:p>
              <a:p>
                <a:r>
                  <a:rPr kumimoji="1" lang="en-US" altLang="ja-JP" dirty="0" smtClean="0"/>
                  <a:t>Memory, Speed, Accuracy is trade-off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91" t="-1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Approximate Nearest Neighbor Search</a:t>
            </a:r>
            <a:endParaRPr kumimoji="1" lang="ja-JP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5962" y="1608927"/>
            <a:ext cx="3026789" cy="4379498"/>
            <a:chOff x="792176" y="1286487"/>
            <a:chExt cx="4084624" cy="4162264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3531442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err="1" smtClean="0"/>
                <a:t>kd</a:t>
              </a:r>
              <a:r>
                <a:rPr lang="en-US" altLang="ja-JP" sz="2400" dirty="0" smtClean="0"/>
                <a:t>-tree</a:t>
              </a:r>
            </a:p>
            <a:p>
              <a:pPr lvl="1"/>
              <a:r>
                <a:rPr lang="en-US" altLang="ja-JP" sz="2000" dirty="0" smtClean="0"/>
                <a:t>Approximate </a:t>
              </a:r>
              <a:r>
                <a:rPr lang="en-US" altLang="ja-JP" sz="2000" dirty="0" err="1" smtClean="0"/>
                <a:t>kd</a:t>
              </a:r>
              <a:r>
                <a:rPr lang="en-US" altLang="ja-JP" sz="2000" dirty="0" smtClean="0"/>
                <a:t>-tree</a:t>
              </a:r>
            </a:p>
            <a:p>
              <a:pPr lvl="1"/>
              <a:r>
                <a:rPr lang="en-US" altLang="ja-JP" sz="2000" dirty="0" smtClean="0"/>
                <a:t>Randomized </a:t>
              </a:r>
              <a:r>
                <a:rPr lang="en-US" altLang="ja-JP" sz="2000" dirty="0" err="1" smtClean="0"/>
                <a:t>kd</a:t>
              </a:r>
              <a:r>
                <a:rPr lang="en-US" altLang="ja-JP" sz="2000" dirty="0" smtClean="0"/>
                <a:t>-tree</a:t>
              </a:r>
            </a:p>
            <a:p>
              <a:r>
                <a:rPr lang="en-US" altLang="ja-JP" sz="2400" dirty="0" err="1" smtClean="0"/>
                <a:t>Hierarchial</a:t>
              </a:r>
              <a:r>
                <a:rPr lang="en-US" altLang="ja-JP" sz="2400" dirty="0" smtClean="0"/>
                <a:t> k-means</a:t>
              </a:r>
            </a:p>
            <a:p>
              <a:r>
                <a:rPr lang="en-US" altLang="ja-JP" sz="2400" dirty="0" smtClean="0"/>
                <a:t>FLANN (RKD &amp; HKM)</a:t>
              </a:r>
            </a:p>
            <a:p>
              <a:r>
                <a:rPr lang="en-US" altLang="ja-JP" sz="2400" dirty="0" smtClean="0"/>
                <a:t>Ball-tree</a:t>
              </a:r>
            </a:p>
            <a:p>
              <a:r>
                <a:rPr lang="en-US" altLang="ja-JP" sz="2400" dirty="0" err="1" smtClean="0"/>
                <a:t>Vp</a:t>
              </a:r>
              <a:r>
                <a:rPr lang="en-US" altLang="ja-JP" sz="2400" dirty="0" smtClean="0"/>
                <a:t>-tree</a:t>
              </a:r>
              <a:endParaRPr lang="en-US" altLang="ja-JP" sz="2400" dirty="0"/>
            </a:p>
            <a:p>
              <a:pPr marL="108000" indent="0">
                <a:buNone/>
              </a:pPr>
              <a:endParaRPr lang="en-US" altLang="ja-JP" sz="2400" dirty="0" smtClean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rgbClr val="FF0000"/>
                  </a:solidFill>
                </a:rPr>
                <a:t>Tree-based</a:t>
              </a:r>
              <a:endParaRPr kumimoji="1" lang="ja-JP" altLang="en-US" sz="28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27566" y="1608927"/>
            <a:ext cx="3220714" cy="4379498"/>
            <a:chOff x="792176" y="1286487"/>
            <a:chExt cx="4084625" cy="3599667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7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 smtClean="0"/>
                <a:t>Locality sensitive hash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(LSH)</a:t>
              </a:r>
            </a:p>
            <a:p>
              <a:pPr marL="360000" lvl="1">
                <a:spcBef>
                  <a:spcPts val="1200"/>
                </a:spcBef>
                <a:spcAft>
                  <a:spcPts val="200"/>
                </a:spcAft>
                <a:buSzPct val="100000"/>
                <a:buFont typeface="Arial" charset="0"/>
                <a:buChar char="•"/>
              </a:pPr>
              <a:r>
                <a:rPr lang="en-US" altLang="ja-JP" dirty="0"/>
                <a:t>Spectral </a:t>
              </a:r>
              <a:r>
                <a:rPr lang="en-US" altLang="ja-JP" dirty="0" smtClean="0"/>
                <a:t>Hashing (SH)</a:t>
              </a:r>
              <a:endParaRPr lang="en-US" altLang="ja-JP" dirty="0"/>
            </a:p>
            <a:p>
              <a:endParaRPr lang="en-US" altLang="ja-JP" sz="2400" dirty="0" smtClean="0"/>
            </a:p>
            <a:p>
              <a:endParaRPr lang="en-US" altLang="ja-JP" sz="2400" dirty="0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>
                  <a:solidFill>
                    <a:schemeClr val="tx1"/>
                  </a:solidFill>
                </a:rPr>
                <a:t>Hash-based</a:t>
              </a:r>
              <a:endParaRPr kumimoji="1" lang="ja-JP" altLang="en-US" sz="28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29989" y="1608927"/>
            <a:ext cx="3026789" cy="4379498"/>
            <a:chOff x="792176" y="1286487"/>
            <a:chExt cx="4084624" cy="3599667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805914" y="1917309"/>
              <a:ext cx="4070886" cy="2968845"/>
            </a:xfrm>
            <a:prstGeom prst="rect">
              <a:avLst/>
            </a:prstGeom>
            <a:ln w="15875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0" tIns="45720" rIns="0" bIns="45720" rtlCol="0">
              <a:normAutofit/>
            </a:bodyPr>
            <a:lstStyle>
              <a:lvl1pPr marL="360000" indent="-25200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charset="0"/>
                <a:buChar char="•"/>
                <a:defRPr kumimoji="1" sz="2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12000" indent="-252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828000" indent="-28800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2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864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080000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kumimoji="1"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2400" dirty="0"/>
                <a:t>LVQ </a:t>
              </a:r>
              <a:endParaRPr lang="en-US" altLang="ja-JP" sz="2400" dirty="0" smtClean="0"/>
            </a:p>
            <a:p>
              <a:r>
                <a:rPr lang="en-US" altLang="ja-JP" sz="2400" dirty="0" smtClean="0"/>
                <a:t>Product Quantization</a:t>
              </a:r>
              <a:br>
                <a:rPr lang="en-US" altLang="ja-JP" sz="2400" dirty="0" smtClean="0"/>
              </a:br>
              <a:r>
                <a:rPr lang="en-US" altLang="ja-JP" sz="2400" dirty="0" smtClean="0"/>
                <a:t>(PQ)</a:t>
              </a:r>
            </a:p>
            <a:p>
              <a:r>
                <a:rPr lang="en-US" altLang="ja-JP" sz="2400" dirty="0" smtClean="0"/>
                <a:t>IDFADC</a:t>
              </a:r>
            </a:p>
            <a:p>
              <a:r>
                <a:rPr lang="en-US" altLang="ja-JP" sz="2400" dirty="0" smtClean="0"/>
                <a:t>LOPQ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176" y="1286487"/>
              <a:ext cx="4084624" cy="61289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800" b="1" dirty="0" smtClean="0"/>
                <a:t>Quantization</a:t>
              </a:r>
              <a:endParaRPr kumimoji="1" lang="ja-JP" altLang="en-US" sz="28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050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KD-tree (</a:t>
            </a:r>
            <a:r>
              <a:rPr lang="en-US" altLang="ja-JP" dirty="0" smtClean="0"/>
              <a:t>k-dimensional tree)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en-US" altLang="ja-JP" b="1" dirty="0" smtClean="0"/>
              <a:t>Idea</a:t>
            </a:r>
          </a:p>
          <a:p>
            <a:r>
              <a:rPr lang="en-US" altLang="ja-JP" dirty="0" smtClean="0"/>
              <a:t>Make good data structure beforehand</a:t>
            </a:r>
          </a:p>
          <a:p>
            <a:pPr marL="108000" indent="0">
              <a:buNone/>
            </a:pPr>
            <a:r>
              <a:rPr lang="ja-JP" altLang="en-US" dirty="0" smtClean="0"/>
              <a:t>→</a:t>
            </a:r>
            <a:r>
              <a:rPr lang="en-US" altLang="ja-JP" dirty="0" smtClean="0"/>
              <a:t> Utilize </a:t>
            </a:r>
            <a:r>
              <a:rPr lang="en-US" altLang="ja-JP" i="1" dirty="0" smtClean="0"/>
              <a:t>binary tree</a:t>
            </a:r>
          </a:p>
          <a:p>
            <a:pPr marL="108000" indent="0">
              <a:buNone/>
            </a:pPr>
            <a:endParaRPr kumimoji="1" lang="en-US" altLang="ja-JP" dirty="0" smtClean="0"/>
          </a:p>
          <a:p>
            <a:r>
              <a:rPr kumimoji="1" lang="en-US" altLang="ja-JP" dirty="0" smtClean="0"/>
              <a:t>Guess samples (region) which is likely to be the nearest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Verification to find the exact nearest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Binary Tree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Left node is smaller than parent </a:t>
            </a:r>
          </a:p>
          <a:p>
            <a:r>
              <a:rPr lang="en-US" altLang="ja-JP" dirty="0" smtClean="0"/>
              <a:t>Right </a:t>
            </a:r>
            <a:r>
              <a:rPr lang="en-US" altLang="ja-JP" dirty="0"/>
              <a:t>node is </a:t>
            </a:r>
            <a:r>
              <a:rPr lang="en-US" altLang="ja-JP" dirty="0" smtClean="0"/>
              <a:t>bigger than </a:t>
            </a:r>
            <a:r>
              <a:rPr lang="en-US" altLang="ja-JP" dirty="0"/>
              <a:t>parent </a:t>
            </a:r>
          </a:p>
          <a:p>
            <a:endParaRPr kumimoji="1" lang="ja-JP" alt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14" y="2417763"/>
            <a:ext cx="8447769" cy="3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/>
      <a:bodyPr rtlCol="0" anchor="ctr"/>
      <a:lstStyle>
        <a:defPPr>
          <a:defRPr kumimoji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fukuta" id="{76C23BF7-A3A5-0F41-85E1-E0CD43E510F3}" vid="{5FF3A9BA-5277-0245-AF97-B6028D917A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fukuta</Template>
  <TotalTime>7095</TotalTime>
  <Words>532</Words>
  <Application>Microsoft Macintosh PowerPoint</Application>
  <PresentationFormat>Widescreen</PresentationFormat>
  <Paragraphs>248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ＭＳ Ｐゴシック</vt:lpstr>
      <vt:lpstr>Retrospect</vt:lpstr>
      <vt:lpstr>Nearest Neighbor Search </vt:lpstr>
      <vt:lpstr>Nearest Neighbor Search </vt:lpstr>
      <vt:lpstr>Nearest Neighbor Search </vt:lpstr>
      <vt:lpstr>Nearest Neighbor Search</vt:lpstr>
      <vt:lpstr>Linear Search</vt:lpstr>
      <vt:lpstr>Approximate Nearest Neighbor Search</vt:lpstr>
      <vt:lpstr>Approximate Nearest Neighbor Search</vt:lpstr>
      <vt:lpstr>KD-tree (k-dimensional tree)</vt:lpstr>
      <vt:lpstr>Binary Tree</vt:lpstr>
      <vt:lpstr>KD-tree</vt:lpstr>
      <vt:lpstr>KD-tree</vt:lpstr>
      <vt:lpstr>KD-tree</vt:lpstr>
      <vt:lpstr>KD-tree</vt:lpstr>
      <vt:lpstr>KD-tree</vt:lpstr>
      <vt:lpstr>Kd-tree</vt:lpstr>
      <vt:lpstr>KD-tree</vt:lpstr>
      <vt:lpstr>Approximate Nearest Neighbor Search</vt:lpstr>
      <vt:lpstr>Locality Sensitive Hash</vt:lpstr>
      <vt:lpstr>Locality Sensitive Hash</vt:lpstr>
      <vt:lpstr>Locality Sensitive Hash</vt:lpstr>
      <vt:lpstr>Locality Sensitive Hash</vt:lpstr>
      <vt:lpstr>Locality Sensitive Hash</vt:lpstr>
      <vt:lpstr>Approximate Nearest Neighbor Search</vt:lpstr>
      <vt:lpstr>Quantization</vt:lpstr>
      <vt:lpstr>Quantization</vt:lpstr>
      <vt:lpstr>Voronoi diagram</vt:lpstr>
      <vt:lpstr>Product Quantization </vt:lpstr>
      <vt:lpstr>Product Quantization</vt:lpstr>
      <vt:lpstr>Product Quantization</vt:lpstr>
      <vt:lpstr>Product Quantization</vt:lpstr>
      <vt:lpstr>Product Quantization</vt:lpstr>
      <vt:lpstr>Approximate Nearest Neighbor Search</vt:lpstr>
      <vt:lpstr>Reference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Fukuta Keisuke</dc:creator>
  <cp:lastModifiedBy>Fukuta Keisuke</cp:lastModifiedBy>
  <cp:revision>76</cp:revision>
  <cp:lastPrinted>2017-04-14T07:08:38Z</cp:lastPrinted>
  <dcterms:created xsi:type="dcterms:W3CDTF">2017-04-22T09:30:31Z</dcterms:created>
  <dcterms:modified xsi:type="dcterms:W3CDTF">2017-04-27T09:52:45Z</dcterms:modified>
</cp:coreProperties>
</file>